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D77"/>
    <a:srgbClr val="008080"/>
    <a:srgbClr val="009999"/>
    <a:srgbClr val="EDF6F9"/>
    <a:srgbClr val="F0F3BD"/>
    <a:srgbClr val="E29578"/>
    <a:srgbClr val="FBD1A2"/>
    <a:srgbClr val="83C5BE"/>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986" autoAdjust="0"/>
    <p:restoredTop sz="94660"/>
  </p:normalViewPr>
  <p:slideViewPr>
    <p:cSldViewPr snapToGrid="0">
      <p:cViewPr varScale="1">
        <p:scale>
          <a:sx n="81" d="100"/>
          <a:sy n="81" d="100"/>
        </p:scale>
        <p:origin x="6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670761-6DBC-5F8F-6032-6F4534C72AA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CFC77859-59E2-B7F8-3DFA-142DA7A16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4BCA5114-DD71-F740-20B1-73917D0D8FE8}"/>
              </a:ext>
            </a:extLst>
          </p:cNvPr>
          <p:cNvSpPr>
            <a:spLocks noGrp="1"/>
          </p:cNvSpPr>
          <p:nvPr>
            <p:ph type="dt" sz="half" idx="10"/>
          </p:nvPr>
        </p:nvSpPr>
        <p:spPr/>
        <p:txBody>
          <a:bodyPr/>
          <a:lstStyle/>
          <a:p>
            <a:fld id="{5BEA0A5D-EE40-462D-BD00-F4CF7D5AC893}" type="datetimeFigureOut">
              <a:rPr lang="he-IL" smtClean="0"/>
              <a:t>ב'/כסלו/תשפ"ד</a:t>
            </a:fld>
            <a:endParaRPr lang="he-IL"/>
          </a:p>
        </p:txBody>
      </p:sp>
      <p:sp>
        <p:nvSpPr>
          <p:cNvPr id="5" name="מציין מיקום של כותרת תחתונה 4">
            <a:extLst>
              <a:ext uri="{FF2B5EF4-FFF2-40B4-BE49-F238E27FC236}">
                <a16:creationId xmlns:a16="http://schemas.microsoft.com/office/drawing/2014/main" id="{432D084D-F2D6-CD8A-11F8-5F8B2372D4C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C182CC7-046F-315C-C6B6-ABA8DB39BCE5}"/>
              </a:ext>
            </a:extLst>
          </p:cNvPr>
          <p:cNvSpPr>
            <a:spLocks noGrp="1"/>
          </p:cNvSpPr>
          <p:nvPr>
            <p:ph type="sldNum" sz="quarter" idx="12"/>
          </p:nvPr>
        </p:nvSpPr>
        <p:spPr/>
        <p:txBody>
          <a:bodyPr/>
          <a:lstStyle/>
          <a:p>
            <a:fld id="{BF4C68A8-C7D1-43B6-8ED0-85F9849A8F03}" type="slidenum">
              <a:rPr lang="he-IL" smtClean="0"/>
              <a:t>‹#›</a:t>
            </a:fld>
            <a:endParaRPr lang="he-IL"/>
          </a:p>
        </p:txBody>
      </p:sp>
    </p:spTree>
    <p:extLst>
      <p:ext uri="{BB962C8B-B14F-4D97-AF65-F5344CB8AC3E}">
        <p14:creationId xmlns:p14="http://schemas.microsoft.com/office/powerpoint/2010/main" val="2397535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AE8D4B8-3986-CAB9-E384-8BD61F04D75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7DDF94F-7A43-368A-3555-68E95A622E9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529561B-4EBF-3FA1-D5AF-E00A5FACF776}"/>
              </a:ext>
            </a:extLst>
          </p:cNvPr>
          <p:cNvSpPr>
            <a:spLocks noGrp="1"/>
          </p:cNvSpPr>
          <p:nvPr>
            <p:ph type="dt" sz="half" idx="10"/>
          </p:nvPr>
        </p:nvSpPr>
        <p:spPr/>
        <p:txBody>
          <a:bodyPr/>
          <a:lstStyle/>
          <a:p>
            <a:fld id="{5BEA0A5D-EE40-462D-BD00-F4CF7D5AC893}" type="datetimeFigureOut">
              <a:rPr lang="he-IL" smtClean="0"/>
              <a:t>ב'/כסלו/תשפ"ד</a:t>
            </a:fld>
            <a:endParaRPr lang="he-IL"/>
          </a:p>
        </p:txBody>
      </p:sp>
      <p:sp>
        <p:nvSpPr>
          <p:cNvPr id="5" name="מציין מיקום של כותרת תחתונה 4">
            <a:extLst>
              <a:ext uri="{FF2B5EF4-FFF2-40B4-BE49-F238E27FC236}">
                <a16:creationId xmlns:a16="http://schemas.microsoft.com/office/drawing/2014/main" id="{109DBC90-6612-E726-DFB1-8A8C78AE3C1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2AD377C-21E3-509B-ED78-F045642E68BC}"/>
              </a:ext>
            </a:extLst>
          </p:cNvPr>
          <p:cNvSpPr>
            <a:spLocks noGrp="1"/>
          </p:cNvSpPr>
          <p:nvPr>
            <p:ph type="sldNum" sz="quarter" idx="12"/>
          </p:nvPr>
        </p:nvSpPr>
        <p:spPr/>
        <p:txBody>
          <a:bodyPr/>
          <a:lstStyle/>
          <a:p>
            <a:fld id="{BF4C68A8-C7D1-43B6-8ED0-85F9849A8F03}" type="slidenum">
              <a:rPr lang="he-IL" smtClean="0"/>
              <a:t>‹#›</a:t>
            </a:fld>
            <a:endParaRPr lang="he-IL"/>
          </a:p>
        </p:txBody>
      </p:sp>
    </p:spTree>
    <p:extLst>
      <p:ext uri="{BB962C8B-B14F-4D97-AF65-F5344CB8AC3E}">
        <p14:creationId xmlns:p14="http://schemas.microsoft.com/office/powerpoint/2010/main" val="125563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FEB63FC1-74BE-FB02-7880-817F6D9CA650}"/>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351D865-6A5A-FB83-9234-2D11EEABCD59}"/>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6531B81-0B99-87D4-AEF8-E02BF1F0C1D2}"/>
              </a:ext>
            </a:extLst>
          </p:cNvPr>
          <p:cNvSpPr>
            <a:spLocks noGrp="1"/>
          </p:cNvSpPr>
          <p:nvPr>
            <p:ph type="dt" sz="half" idx="10"/>
          </p:nvPr>
        </p:nvSpPr>
        <p:spPr/>
        <p:txBody>
          <a:bodyPr/>
          <a:lstStyle/>
          <a:p>
            <a:fld id="{5BEA0A5D-EE40-462D-BD00-F4CF7D5AC893}" type="datetimeFigureOut">
              <a:rPr lang="he-IL" smtClean="0"/>
              <a:t>ב'/כסלו/תשפ"ד</a:t>
            </a:fld>
            <a:endParaRPr lang="he-IL"/>
          </a:p>
        </p:txBody>
      </p:sp>
      <p:sp>
        <p:nvSpPr>
          <p:cNvPr id="5" name="מציין מיקום של כותרת תחתונה 4">
            <a:extLst>
              <a:ext uri="{FF2B5EF4-FFF2-40B4-BE49-F238E27FC236}">
                <a16:creationId xmlns:a16="http://schemas.microsoft.com/office/drawing/2014/main" id="{CC47FD64-F04B-A4CF-9F7D-CBB8C77A43A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2B79340-154D-9262-6C96-C54A9F4ACBF4}"/>
              </a:ext>
            </a:extLst>
          </p:cNvPr>
          <p:cNvSpPr>
            <a:spLocks noGrp="1"/>
          </p:cNvSpPr>
          <p:nvPr>
            <p:ph type="sldNum" sz="quarter" idx="12"/>
          </p:nvPr>
        </p:nvSpPr>
        <p:spPr/>
        <p:txBody>
          <a:bodyPr/>
          <a:lstStyle/>
          <a:p>
            <a:fld id="{BF4C68A8-C7D1-43B6-8ED0-85F9849A8F03}" type="slidenum">
              <a:rPr lang="he-IL" smtClean="0"/>
              <a:t>‹#›</a:t>
            </a:fld>
            <a:endParaRPr lang="he-IL"/>
          </a:p>
        </p:txBody>
      </p:sp>
    </p:spTree>
    <p:extLst>
      <p:ext uri="{BB962C8B-B14F-4D97-AF65-F5344CB8AC3E}">
        <p14:creationId xmlns:p14="http://schemas.microsoft.com/office/powerpoint/2010/main" val="67585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5E642F-2601-6DA3-6BD9-1F536501E3D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938D542-78CF-4538-55DE-FD3E0F4DC167}"/>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C10CC59-ADF8-4E4B-2BDF-C6C5ECAEA74B}"/>
              </a:ext>
            </a:extLst>
          </p:cNvPr>
          <p:cNvSpPr>
            <a:spLocks noGrp="1"/>
          </p:cNvSpPr>
          <p:nvPr>
            <p:ph type="dt" sz="half" idx="10"/>
          </p:nvPr>
        </p:nvSpPr>
        <p:spPr/>
        <p:txBody>
          <a:bodyPr/>
          <a:lstStyle/>
          <a:p>
            <a:fld id="{5BEA0A5D-EE40-462D-BD00-F4CF7D5AC893}" type="datetimeFigureOut">
              <a:rPr lang="he-IL" smtClean="0"/>
              <a:t>ב'/כסלו/תשפ"ד</a:t>
            </a:fld>
            <a:endParaRPr lang="he-IL"/>
          </a:p>
        </p:txBody>
      </p:sp>
      <p:sp>
        <p:nvSpPr>
          <p:cNvPr id="5" name="מציין מיקום של כותרת תחתונה 4">
            <a:extLst>
              <a:ext uri="{FF2B5EF4-FFF2-40B4-BE49-F238E27FC236}">
                <a16:creationId xmlns:a16="http://schemas.microsoft.com/office/drawing/2014/main" id="{B668EE3C-AF3C-7359-A3FC-847B8043741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6086235-A03D-6F34-6B73-157088E2A401}"/>
              </a:ext>
            </a:extLst>
          </p:cNvPr>
          <p:cNvSpPr>
            <a:spLocks noGrp="1"/>
          </p:cNvSpPr>
          <p:nvPr>
            <p:ph type="sldNum" sz="quarter" idx="12"/>
          </p:nvPr>
        </p:nvSpPr>
        <p:spPr/>
        <p:txBody>
          <a:bodyPr/>
          <a:lstStyle/>
          <a:p>
            <a:fld id="{BF4C68A8-C7D1-43B6-8ED0-85F9849A8F03}" type="slidenum">
              <a:rPr lang="he-IL" smtClean="0"/>
              <a:t>‹#›</a:t>
            </a:fld>
            <a:endParaRPr lang="he-IL"/>
          </a:p>
        </p:txBody>
      </p:sp>
    </p:spTree>
    <p:extLst>
      <p:ext uri="{BB962C8B-B14F-4D97-AF65-F5344CB8AC3E}">
        <p14:creationId xmlns:p14="http://schemas.microsoft.com/office/powerpoint/2010/main" val="1624500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6E0A757-2DA3-E3EF-1B0E-25E0867231BD}"/>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B4F2F00-E229-F807-6DB5-9741CCB9D2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96C954C-DA10-36E0-407D-CD9C4B88C73B}"/>
              </a:ext>
            </a:extLst>
          </p:cNvPr>
          <p:cNvSpPr>
            <a:spLocks noGrp="1"/>
          </p:cNvSpPr>
          <p:nvPr>
            <p:ph type="dt" sz="half" idx="10"/>
          </p:nvPr>
        </p:nvSpPr>
        <p:spPr/>
        <p:txBody>
          <a:bodyPr/>
          <a:lstStyle/>
          <a:p>
            <a:fld id="{5BEA0A5D-EE40-462D-BD00-F4CF7D5AC893}" type="datetimeFigureOut">
              <a:rPr lang="he-IL" smtClean="0"/>
              <a:t>ב'/כסלו/תשפ"ד</a:t>
            </a:fld>
            <a:endParaRPr lang="he-IL"/>
          </a:p>
        </p:txBody>
      </p:sp>
      <p:sp>
        <p:nvSpPr>
          <p:cNvPr id="5" name="מציין מיקום של כותרת תחתונה 4">
            <a:extLst>
              <a:ext uri="{FF2B5EF4-FFF2-40B4-BE49-F238E27FC236}">
                <a16:creationId xmlns:a16="http://schemas.microsoft.com/office/drawing/2014/main" id="{6F10B6C2-1C37-404E-B087-FF84A7C2C41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D4BF82F-BCE9-3A17-E379-890B4517CC79}"/>
              </a:ext>
            </a:extLst>
          </p:cNvPr>
          <p:cNvSpPr>
            <a:spLocks noGrp="1"/>
          </p:cNvSpPr>
          <p:nvPr>
            <p:ph type="sldNum" sz="quarter" idx="12"/>
          </p:nvPr>
        </p:nvSpPr>
        <p:spPr/>
        <p:txBody>
          <a:bodyPr/>
          <a:lstStyle/>
          <a:p>
            <a:fld id="{BF4C68A8-C7D1-43B6-8ED0-85F9849A8F03}" type="slidenum">
              <a:rPr lang="he-IL" smtClean="0"/>
              <a:t>‹#›</a:t>
            </a:fld>
            <a:endParaRPr lang="he-IL"/>
          </a:p>
        </p:txBody>
      </p:sp>
    </p:spTree>
    <p:extLst>
      <p:ext uri="{BB962C8B-B14F-4D97-AF65-F5344CB8AC3E}">
        <p14:creationId xmlns:p14="http://schemas.microsoft.com/office/powerpoint/2010/main" val="2882485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12E460-D5BF-D96E-631A-7FC0323A63E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537934B-6309-2557-62EF-46F8F9F9A64E}"/>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30B1E3F-D6B4-3609-8E16-9956EFA6CD3A}"/>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289C3450-A1C9-E04F-4048-825C4DBF86E0}"/>
              </a:ext>
            </a:extLst>
          </p:cNvPr>
          <p:cNvSpPr>
            <a:spLocks noGrp="1"/>
          </p:cNvSpPr>
          <p:nvPr>
            <p:ph type="dt" sz="half" idx="10"/>
          </p:nvPr>
        </p:nvSpPr>
        <p:spPr/>
        <p:txBody>
          <a:bodyPr/>
          <a:lstStyle/>
          <a:p>
            <a:fld id="{5BEA0A5D-EE40-462D-BD00-F4CF7D5AC893}" type="datetimeFigureOut">
              <a:rPr lang="he-IL" smtClean="0"/>
              <a:t>ב'/כסלו/תשפ"ד</a:t>
            </a:fld>
            <a:endParaRPr lang="he-IL"/>
          </a:p>
        </p:txBody>
      </p:sp>
      <p:sp>
        <p:nvSpPr>
          <p:cNvPr id="6" name="מציין מיקום של כותרת תחתונה 5">
            <a:extLst>
              <a:ext uri="{FF2B5EF4-FFF2-40B4-BE49-F238E27FC236}">
                <a16:creationId xmlns:a16="http://schemas.microsoft.com/office/drawing/2014/main" id="{442BE080-D2DD-E2FC-5201-C3632AC7CBC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7F05340-20C0-A445-4C40-5F7D1A1EA0CB}"/>
              </a:ext>
            </a:extLst>
          </p:cNvPr>
          <p:cNvSpPr>
            <a:spLocks noGrp="1"/>
          </p:cNvSpPr>
          <p:nvPr>
            <p:ph type="sldNum" sz="quarter" idx="12"/>
          </p:nvPr>
        </p:nvSpPr>
        <p:spPr/>
        <p:txBody>
          <a:bodyPr/>
          <a:lstStyle/>
          <a:p>
            <a:fld id="{BF4C68A8-C7D1-43B6-8ED0-85F9849A8F03}" type="slidenum">
              <a:rPr lang="he-IL" smtClean="0"/>
              <a:t>‹#›</a:t>
            </a:fld>
            <a:endParaRPr lang="he-IL"/>
          </a:p>
        </p:txBody>
      </p:sp>
    </p:spTree>
    <p:extLst>
      <p:ext uri="{BB962C8B-B14F-4D97-AF65-F5344CB8AC3E}">
        <p14:creationId xmlns:p14="http://schemas.microsoft.com/office/powerpoint/2010/main" val="1872675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599D85E-1994-A3FB-AAEE-2864E85B44FB}"/>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2C4DACD-0A55-2F17-8CE6-D3190412EE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792A875A-65E4-27C7-DD10-A157B92FA8C7}"/>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DFB684B-2401-5BA3-F243-0612838A1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065C2249-9565-4FE5-193C-990277B437E0}"/>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2D12667-01E9-CC2E-A7BD-9D1656F95244}"/>
              </a:ext>
            </a:extLst>
          </p:cNvPr>
          <p:cNvSpPr>
            <a:spLocks noGrp="1"/>
          </p:cNvSpPr>
          <p:nvPr>
            <p:ph type="dt" sz="half" idx="10"/>
          </p:nvPr>
        </p:nvSpPr>
        <p:spPr/>
        <p:txBody>
          <a:bodyPr/>
          <a:lstStyle/>
          <a:p>
            <a:fld id="{5BEA0A5D-EE40-462D-BD00-F4CF7D5AC893}" type="datetimeFigureOut">
              <a:rPr lang="he-IL" smtClean="0"/>
              <a:t>ב'/כסלו/תשפ"ד</a:t>
            </a:fld>
            <a:endParaRPr lang="he-IL"/>
          </a:p>
        </p:txBody>
      </p:sp>
      <p:sp>
        <p:nvSpPr>
          <p:cNvPr id="8" name="מציין מיקום של כותרת תחתונה 7">
            <a:extLst>
              <a:ext uri="{FF2B5EF4-FFF2-40B4-BE49-F238E27FC236}">
                <a16:creationId xmlns:a16="http://schemas.microsoft.com/office/drawing/2014/main" id="{80727337-F52E-373E-2CD2-BF0F37584E92}"/>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E72CB148-0EB7-709A-20E6-A8F431B4AB3D}"/>
              </a:ext>
            </a:extLst>
          </p:cNvPr>
          <p:cNvSpPr>
            <a:spLocks noGrp="1"/>
          </p:cNvSpPr>
          <p:nvPr>
            <p:ph type="sldNum" sz="quarter" idx="12"/>
          </p:nvPr>
        </p:nvSpPr>
        <p:spPr/>
        <p:txBody>
          <a:bodyPr/>
          <a:lstStyle/>
          <a:p>
            <a:fld id="{BF4C68A8-C7D1-43B6-8ED0-85F9849A8F03}" type="slidenum">
              <a:rPr lang="he-IL" smtClean="0"/>
              <a:t>‹#›</a:t>
            </a:fld>
            <a:endParaRPr lang="he-IL"/>
          </a:p>
        </p:txBody>
      </p:sp>
    </p:spTree>
    <p:extLst>
      <p:ext uri="{BB962C8B-B14F-4D97-AF65-F5344CB8AC3E}">
        <p14:creationId xmlns:p14="http://schemas.microsoft.com/office/powerpoint/2010/main" val="4016624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5C376B7-5165-4AF1-349D-5B965CBD263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DB7FAC2-CF49-F67B-0A3C-159071F1784A}"/>
              </a:ext>
            </a:extLst>
          </p:cNvPr>
          <p:cNvSpPr>
            <a:spLocks noGrp="1"/>
          </p:cNvSpPr>
          <p:nvPr>
            <p:ph type="dt" sz="half" idx="10"/>
          </p:nvPr>
        </p:nvSpPr>
        <p:spPr/>
        <p:txBody>
          <a:bodyPr/>
          <a:lstStyle/>
          <a:p>
            <a:fld id="{5BEA0A5D-EE40-462D-BD00-F4CF7D5AC893}" type="datetimeFigureOut">
              <a:rPr lang="he-IL" smtClean="0"/>
              <a:t>ב'/כסלו/תשפ"ד</a:t>
            </a:fld>
            <a:endParaRPr lang="he-IL"/>
          </a:p>
        </p:txBody>
      </p:sp>
      <p:sp>
        <p:nvSpPr>
          <p:cNvPr id="4" name="מציין מיקום של כותרת תחתונה 3">
            <a:extLst>
              <a:ext uri="{FF2B5EF4-FFF2-40B4-BE49-F238E27FC236}">
                <a16:creationId xmlns:a16="http://schemas.microsoft.com/office/drawing/2014/main" id="{96963E9D-5490-B232-BE85-FEAEB01283AE}"/>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6DE8BED1-98A2-82B0-8916-BC30FD93C057}"/>
              </a:ext>
            </a:extLst>
          </p:cNvPr>
          <p:cNvSpPr>
            <a:spLocks noGrp="1"/>
          </p:cNvSpPr>
          <p:nvPr>
            <p:ph type="sldNum" sz="quarter" idx="12"/>
          </p:nvPr>
        </p:nvSpPr>
        <p:spPr/>
        <p:txBody>
          <a:bodyPr/>
          <a:lstStyle/>
          <a:p>
            <a:fld id="{BF4C68A8-C7D1-43B6-8ED0-85F9849A8F03}" type="slidenum">
              <a:rPr lang="he-IL" smtClean="0"/>
              <a:t>‹#›</a:t>
            </a:fld>
            <a:endParaRPr lang="he-IL"/>
          </a:p>
        </p:txBody>
      </p:sp>
    </p:spTree>
    <p:extLst>
      <p:ext uri="{BB962C8B-B14F-4D97-AF65-F5344CB8AC3E}">
        <p14:creationId xmlns:p14="http://schemas.microsoft.com/office/powerpoint/2010/main" val="426735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543D4F1-6D99-4489-BF2F-F5AC14958F67}"/>
              </a:ext>
            </a:extLst>
          </p:cNvPr>
          <p:cNvSpPr>
            <a:spLocks noGrp="1"/>
          </p:cNvSpPr>
          <p:nvPr>
            <p:ph type="dt" sz="half" idx="10"/>
          </p:nvPr>
        </p:nvSpPr>
        <p:spPr/>
        <p:txBody>
          <a:bodyPr/>
          <a:lstStyle/>
          <a:p>
            <a:fld id="{5BEA0A5D-EE40-462D-BD00-F4CF7D5AC893}" type="datetimeFigureOut">
              <a:rPr lang="he-IL" smtClean="0"/>
              <a:t>ב'/כסלו/תשפ"ד</a:t>
            </a:fld>
            <a:endParaRPr lang="he-IL"/>
          </a:p>
        </p:txBody>
      </p:sp>
      <p:sp>
        <p:nvSpPr>
          <p:cNvPr id="3" name="מציין מיקום של כותרת תחתונה 2">
            <a:extLst>
              <a:ext uri="{FF2B5EF4-FFF2-40B4-BE49-F238E27FC236}">
                <a16:creationId xmlns:a16="http://schemas.microsoft.com/office/drawing/2014/main" id="{69C04BF7-F7D1-EF92-A3E6-85D1A63807C5}"/>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EEC99D43-DA7C-1642-8B56-0359D8354064}"/>
              </a:ext>
            </a:extLst>
          </p:cNvPr>
          <p:cNvSpPr>
            <a:spLocks noGrp="1"/>
          </p:cNvSpPr>
          <p:nvPr>
            <p:ph type="sldNum" sz="quarter" idx="12"/>
          </p:nvPr>
        </p:nvSpPr>
        <p:spPr/>
        <p:txBody>
          <a:bodyPr/>
          <a:lstStyle/>
          <a:p>
            <a:fld id="{BF4C68A8-C7D1-43B6-8ED0-85F9849A8F03}" type="slidenum">
              <a:rPr lang="he-IL" smtClean="0"/>
              <a:t>‹#›</a:t>
            </a:fld>
            <a:endParaRPr lang="he-IL"/>
          </a:p>
        </p:txBody>
      </p:sp>
    </p:spTree>
    <p:extLst>
      <p:ext uri="{BB962C8B-B14F-4D97-AF65-F5344CB8AC3E}">
        <p14:creationId xmlns:p14="http://schemas.microsoft.com/office/powerpoint/2010/main" val="279497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EC6439-25FD-23CE-47F1-C5BA9814B0B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D6CEF02-F8C6-8115-2067-78A6FEF98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F2439813-439C-C4E6-52DF-3ACCF815F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1207084C-1EE0-810D-E2CA-E748A8819D20}"/>
              </a:ext>
            </a:extLst>
          </p:cNvPr>
          <p:cNvSpPr>
            <a:spLocks noGrp="1"/>
          </p:cNvSpPr>
          <p:nvPr>
            <p:ph type="dt" sz="half" idx="10"/>
          </p:nvPr>
        </p:nvSpPr>
        <p:spPr/>
        <p:txBody>
          <a:bodyPr/>
          <a:lstStyle/>
          <a:p>
            <a:fld id="{5BEA0A5D-EE40-462D-BD00-F4CF7D5AC893}" type="datetimeFigureOut">
              <a:rPr lang="he-IL" smtClean="0"/>
              <a:t>ב'/כסלו/תשפ"ד</a:t>
            </a:fld>
            <a:endParaRPr lang="he-IL"/>
          </a:p>
        </p:txBody>
      </p:sp>
      <p:sp>
        <p:nvSpPr>
          <p:cNvPr id="6" name="מציין מיקום של כותרת תחתונה 5">
            <a:extLst>
              <a:ext uri="{FF2B5EF4-FFF2-40B4-BE49-F238E27FC236}">
                <a16:creationId xmlns:a16="http://schemas.microsoft.com/office/drawing/2014/main" id="{116BA36E-F6BE-39CC-3758-203CEB3C116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5ED997C0-B7C5-64ED-BA62-260B0CEF8AD9}"/>
              </a:ext>
            </a:extLst>
          </p:cNvPr>
          <p:cNvSpPr>
            <a:spLocks noGrp="1"/>
          </p:cNvSpPr>
          <p:nvPr>
            <p:ph type="sldNum" sz="quarter" idx="12"/>
          </p:nvPr>
        </p:nvSpPr>
        <p:spPr/>
        <p:txBody>
          <a:bodyPr/>
          <a:lstStyle/>
          <a:p>
            <a:fld id="{BF4C68A8-C7D1-43B6-8ED0-85F9849A8F03}" type="slidenum">
              <a:rPr lang="he-IL" smtClean="0"/>
              <a:t>‹#›</a:t>
            </a:fld>
            <a:endParaRPr lang="he-IL"/>
          </a:p>
        </p:txBody>
      </p:sp>
    </p:spTree>
    <p:extLst>
      <p:ext uri="{BB962C8B-B14F-4D97-AF65-F5344CB8AC3E}">
        <p14:creationId xmlns:p14="http://schemas.microsoft.com/office/powerpoint/2010/main" val="4169644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89CA0D-353E-DBD6-4E4E-B946097DE60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D8D14742-ED98-292A-47D2-92C392FDB3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6B878400-CBF5-9425-847B-A3ADB999B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FE805A5-755C-E241-EF06-4F569704F947}"/>
              </a:ext>
            </a:extLst>
          </p:cNvPr>
          <p:cNvSpPr>
            <a:spLocks noGrp="1"/>
          </p:cNvSpPr>
          <p:nvPr>
            <p:ph type="dt" sz="half" idx="10"/>
          </p:nvPr>
        </p:nvSpPr>
        <p:spPr/>
        <p:txBody>
          <a:bodyPr/>
          <a:lstStyle/>
          <a:p>
            <a:fld id="{5BEA0A5D-EE40-462D-BD00-F4CF7D5AC893}" type="datetimeFigureOut">
              <a:rPr lang="he-IL" smtClean="0"/>
              <a:t>ב'/כסלו/תשפ"ד</a:t>
            </a:fld>
            <a:endParaRPr lang="he-IL"/>
          </a:p>
        </p:txBody>
      </p:sp>
      <p:sp>
        <p:nvSpPr>
          <p:cNvPr id="6" name="מציין מיקום של כותרת תחתונה 5">
            <a:extLst>
              <a:ext uri="{FF2B5EF4-FFF2-40B4-BE49-F238E27FC236}">
                <a16:creationId xmlns:a16="http://schemas.microsoft.com/office/drawing/2014/main" id="{3E1FD543-8BE7-1223-21DF-3C1FCA52183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4882098-A488-62B8-0BD0-EC2942A6972B}"/>
              </a:ext>
            </a:extLst>
          </p:cNvPr>
          <p:cNvSpPr>
            <a:spLocks noGrp="1"/>
          </p:cNvSpPr>
          <p:nvPr>
            <p:ph type="sldNum" sz="quarter" idx="12"/>
          </p:nvPr>
        </p:nvSpPr>
        <p:spPr/>
        <p:txBody>
          <a:bodyPr/>
          <a:lstStyle/>
          <a:p>
            <a:fld id="{BF4C68A8-C7D1-43B6-8ED0-85F9849A8F03}" type="slidenum">
              <a:rPr lang="he-IL" smtClean="0"/>
              <a:t>‹#›</a:t>
            </a:fld>
            <a:endParaRPr lang="he-IL"/>
          </a:p>
        </p:txBody>
      </p:sp>
    </p:spTree>
    <p:extLst>
      <p:ext uri="{BB962C8B-B14F-4D97-AF65-F5344CB8AC3E}">
        <p14:creationId xmlns:p14="http://schemas.microsoft.com/office/powerpoint/2010/main" val="349095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F6F9"/>
        </a:solid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8DE12DA3-6F9F-4297-0A3F-2CE3BBBEBA4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3005500-251C-E794-E78A-88561CD936D3}"/>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21A036F-F831-0779-6A49-BDD160543034}"/>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5BEA0A5D-EE40-462D-BD00-F4CF7D5AC893}" type="datetimeFigureOut">
              <a:rPr lang="he-IL" smtClean="0"/>
              <a:t>ב'/כסלו/תשפ"ד</a:t>
            </a:fld>
            <a:endParaRPr lang="he-IL"/>
          </a:p>
        </p:txBody>
      </p:sp>
      <p:sp>
        <p:nvSpPr>
          <p:cNvPr id="5" name="מציין מיקום של כותרת תחתונה 4">
            <a:extLst>
              <a:ext uri="{FF2B5EF4-FFF2-40B4-BE49-F238E27FC236}">
                <a16:creationId xmlns:a16="http://schemas.microsoft.com/office/drawing/2014/main" id="{A057F1DB-B4C6-F773-B9B1-934243548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0BDCB88F-1300-198E-C230-449A9572338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F4C68A8-C7D1-43B6-8ED0-85F9849A8F03}" type="slidenum">
              <a:rPr lang="he-IL" smtClean="0"/>
              <a:t>‹#›</a:t>
            </a:fld>
            <a:endParaRPr lang="he-IL"/>
          </a:p>
        </p:txBody>
      </p:sp>
    </p:spTree>
    <p:extLst>
      <p:ext uri="{BB962C8B-B14F-4D97-AF65-F5344CB8AC3E}">
        <p14:creationId xmlns:p14="http://schemas.microsoft.com/office/powerpoint/2010/main" val="786787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YahavB123/RSA-Python"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s://hal.science/hal-01185249/document#:~:text=The%20basic%20approach%20to%20perform,ki%20is%20equal%20to%20one." TargetMode="External"/><Relationship Id="rId7" Type="http://schemas.openxmlformats.org/officeDocument/2006/relationships/hyperlink" Target="https://kconrad.math.uconn.edu/blurbs/ugradnumthy/millerrabin.pdf"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gadial.net/2007/11/27/rsa_math/" TargetMode="External"/><Relationship Id="rId5" Type="http://schemas.openxmlformats.org/officeDocument/2006/relationships/hyperlink" Target="https://cr.yp.to/bib/2003/joye-ladder.pdf" TargetMode="External"/><Relationship Id="rId4" Type="http://schemas.openxmlformats.org/officeDocument/2006/relationships/hyperlink" Target="https://www.geeksforgeeks.org/how-to-generate-large-prime-numbers-for-rsa-algorith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3D3497-CFC3-B288-B4D1-BC44F26AA650}"/>
              </a:ext>
            </a:extLst>
          </p:cNvPr>
          <p:cNvSpPr>
            <a:spLocks noGrp="1"/>
          </p:cNvSpPr>
          <p:nvPr>
            <p:ph type="ctrTitle"/>
          </p:nvPr>
        </p:nvSpPr>
        <p:spPr>
          <a:xfrm>
            <a:off x="-57150" y="864469"/>
            <a:ext cx="12192000" cy="2387600"/>
          </a:xfrm>
        </p:spPr>
        <p:txBody>
          <a:bodyPr>
            <a:normAutofit/>
          </a:bodyPr>
          <a:lstStyle/>
          <a:p>
            <a:pPr rtl="0"/>
            <a:r>
              <a:rPr lang="en-US" b="1" dirty="0">
                <a:solidFill>
                  <a:srgbClr val="006D77"/>
                </a:solidFill>
                <a:effectLst>
                  <a:outerShdw blurRad="38100" dist="38100" dir="2700000" algn="tl">
                    <a:srgbClr val="000000">
                      <a:alpha val="43137"/>
                    </a:srgbClr>
                  </a:outerShdw>
                </a:effectLst>
                <a:latin typeface="Arial Rounded MT Bold" panose="020F0704030504030204" pitchFamily="34" charset="0"/>
              </a:rPr>
              <a:t>RSA Implementation</a:t>
            </a:r>
            <a:br>
              <a:rPr lang="en-US" b="1" dirty="0">
                <a:solidFill>
                  <a:srgbClr val="006D77"/>
                </a:solidFill>
                <a:effectLst>
                  <a:outerShdw blurRad="38100" dist="38100" dir="2700000" algn="tl">
                    <a:srgbClr val="000000">
                      <a:alpha val="43137"/>
                    </a:srgbClr>
                  </a:outerShdw>
                </a:effectLst>
                <a:latin typeface="Arial Rounded MT Bold" panose="020F0704030504030204" pitchFamily="34" charset="0"/>
              </a:rPr>
            </a:br>
            <a:r>
              <a:rPr lang="en-US" sz="2400" b="1" dirty="0">
                <a:solidFill>
                  <a:srgbClr val="006D77"/>
                </a:solidFill>
                <a:latin typeface="Arial Rounded MT Bold" panose="020F0704030504030204" pitchFamily="34" charset="0"/>
              </a:rPr>
              <a:t>in Python</a:t>
            </a:r>
            <a:br>
              <a:rPr lang="en-US" b="1" dirty="0">
                <a:solidFill>
                  <a:srgbClr val="006D77"/>
                </a:solidFill>
                <a:effectLst>
                  <a:outerShdw blurRad="38100" dist="38100" dir="2700000" algn="tl">
                    <a:srgbClr val="000000">
                      <a:alpha val="43137"/>
                    </a:srgbClr>
                  </a:outerShdw>
                </a:effectLst>
                <a:latin typeface="Arial Rounded MT Bold" panose="020F0704030504030204" pitchFamily="34" charset="0"/>
              </a:rPr>
            </a:br>
            <a:endParaRPr lang="he-IL" b="1" dirty="0">
              <a:solidFill>
                <a:srgbClr val="006D77"/>
              </a:solidFill>
              <a:effectLst>
                <a:outerShdw blurRad="38100" dist="38100" dir="2700000" algn="tl">
                  <a:srgbClr val="000000">
                    <a:alpha val="43137"/>
                  </a:srgbClr>
                </a:outerShdw>
              </a:effectLst>
              <a:latin typeface="Gveret Levin AlefAlefAlef" panose="00000500000000000000" pitchFamily="2" charset="-79"/>
              <a:cs typeface="Gveret Levin AlefAlefAlef" panose="00000500000000000000" pitchFamily="2" charset="-79"/>
            </a:endParaRPr>
          </a:p>
        </p:txBody>
      </p:sp>
      <p:sp>
        <p:nvSpPr>
          <p:cNvPr id="3" name="כותרת משנה 2">
            <a:extLst>
              <a:ext uri="{FF2B5EF4-FFF2-40B4-BE49-F238E27FC236}">
                <a16:creationId xmlns:a16="http://schemas.microsoft.com/office/drawing/2014/main" id="{FDE0F0E4-A4BB-A692-AE7E-3C309439EA6E}"/>
              </a:ext>
            </a:extLst>
          </p:cNvPr>
          <p:cNvSpPr>
            <a:spLocks noGrp="1"/>
          </p:cNvSpPr>
          <p:nvPr>
            <p:ph type="subTitle" idx="1"/>
          </p:nvPr>
        </p:nvSpPr>
        <p:spPr>
          <a:xfrm>
            <a:off x="0" y="6046401"/>
            <a:ext cx="12192000" cy="877330"/>
          </a:xfrm>
        </p:spPr>
        <p:txBody>
          <a:bodyPr/>
          <a:lstStyle/>
          <a:p>
            <a:pPr rtl="0">
              <a:lnSpc>
                <a:spcPct val="100000"/>
              </a:lnSpc>
            </a:pPr>
            <a:r>
              <a:rPr lang="he-IL" b="1" dirty="0">
                <a:solidFill>
                  <a:srgbClr val="008080"/>
                </a:solidFill>
                <a:effectLst>
                  <a:outerShdw blurRad="38100" dist="38100" dir="2700000" algn="tl">
                    <a:srgbClr val="000000">
                      <a:alpha val="43137"/>
                    </a:srgbClr>
                  </a:outerShdw>
                </a:effectLst>
                <a:latin typeface="Gveret Levin AlefAlefAlef" panose="00000500000000000000" pitchFamily="2" charset="-79"/>
                <a:cs typeface="Gveret Levin AlefAlefAlef" panose="00000500000000000000" pitchFamily="2" charset="-79"/>
              </a:rPr>
              <a:t>יהב דוד בראגין</a:t>
            </a:r>
            <a:endParaRPr lang="en-US" sz="2800" b="1" dirty="0">
              <a:solidFill>
                <a:srgbClr val="008080"/>
              </a:solidFill>
              <a:effectLst>
                <a:outerShdw blurRad="38100" dist="38100" dir="2700000" algn="tl">
                  <a:srgbClr val="000000">
                    <a:alpha val="43137"/>
                  </a:srgbClr>
                </a:outerShdw>
              </a:effectLst>
              <a:latin typeface="Gveret Levin AlefAlefAlef" panose="00000500000000000000" pitchFamily="2" charset="-79"/>
              <a:cs typeface="Gveret Levin AlefAlefAlef" panose="00000500000000000000" pitchFamily="2" charset="-79"/>
            </a:endParaRPr>
          </a:p>
          <a:p>
            <a:pPr rtl="0">
              <a:lnSpc>
                <a:spcPct val="100000"/>
              </a:lnSpc>
            </a:pPr>
            <a:r>
              <a:rPr lang="he-IL" sz="1600" b="1" dirty="0">
                <a:solidFill>
                  <a:srgbClr val="008080"/>
                </a:solidFill>
                <a:latin typeface="Gveret Levin AlefAlefAlef" panose="00000500000000000000" pitchFamily="2" charset="-79"/>
                <a:cs typeface="Gveret Levin AlefAlefAlef" panose="00000500000000000000" pitchFamily="2" charset="-79"/>
              </a:rPr>
              <a:t>ת.ז: 326412657</a:t>
            </a:r>
          </a:p>
        </p:txBody>
      </p:sp>
      <p:sp>
        <p:nvSpPr>
          <p:cNvPr id="4" name="תיבת טקסט 3">
            <a:extLst>
              <a:ext uri="{FF2B5EF4-FFF2-40B4-BE49-F238E27FC236}">
                <a16:creationId xmlns:a16="http://schemas.microsoft.com/office/drawing/2014/main" id="{3A76DB4C-D024-5E39-F104-DF219532EDC9}"/>
              </a:ext>
            </a:extLst>
          </p:cNvPr>
          <p:cNvSpPr txBox="1"/>
          <p:nvPr/>
        </p:nvSpPr>
        <p:spPr>
          <a:xfrm>
            <a:off x="8345960" y="160141"/>
            <a:ext cx="3917092" cy="830997"/>
          </a:xfrm>
          <a:prstGeom prst="rect">
            <a:avLst/>
          </a:prstGeom>
          <a:noFill/>
        </p:spPr>
        <p:txBody>
          <a:bodyPr wrap="square" rtlCol="1">
            <a:spAutoFit/>
          </a:bodyPr>
          <a:lstStyle/>
          <a:p>
            <a:pPr algn="ctr"/>
            <a:r>
              <a:rPr lang="he-IL" sz="2400" dirty="0">
                <a:solidFill>
                  <a:srgbClr val="83C5BE"/>
                </a:solidFill>
                <a:latin typeface="Gveret Levin AlefAlefAlef" panose="00000500000000000000" pitchFamily="2" charset="-79"/>
                <a:cs typeface="Gveret Levin AlefAlefAlef" panose="00000500000000000000" pitchFamily="2" charset="-79"/>
              </a:rPr>
              <a:t>סמסטר קיץ תשפ"ד</a:t>
            </a:r>
          </a:p>
          <a:p>
            <a:pPr algn="ctr"/>
            <a:r>
              <a:rPr lang="en-US" sz="2400" dirty="0">
                <a:solidFill>
                  <a:srgbClr val="83C5BE"/>
                </a:solidFill>
                <a:latin typeface="Arial Rounded MT Bold" panose="020F0704030504030204" pitchFamily="34" charset="0"/>
                <a:cs typeface="Gveret Levin AlefAlefAlef" panose="00000500000000000000" pitchFamily="2" charset="-79"/>
              </a:rPr>
              <a:t>Summer semester 2023</a:t>
            </a:r>
            <a:endParaRPr lang="he-IL" sz="2400" dirty="0">
              <a:solidFill>
                <a:srgbClr val="83C5BE"/>
              </a:solidFill>
              <a:latin typeface="Arial Rounded MT Bold" panose="020F0704030504030204" pitchFamily="34" charset="0"/>
              <a:cs typeface="Gveret Levin AlefAlefAlef" panose="00000500000000000000" pitchFamily="2" charset="-79"/>
            </a:endParaRPr>
          </a:p>
        </p:txBody>
      </p:sp>
      <p:sp>
        <p:nvSpPr>
          <p:cNvPr id="10" name="תיבת טקסט 9">
            <a:extLst>
              <a:ext uri="{FF2B5EF4-FFF2-40B4-BE49-F238E27FC236}">
                <a16:creationId xmlns:a16="http://schemas.microsoft.com/office/drawing/2014/main" id="{CB7FACF3-D5D3-542A-B75B-E4B13726AF85}"/>
              </a:ext>
            </a:extLst>
          </p:cNvPr>
          <p:cNvSpPr txBox="1"/>
          <p:nvPr/>
        </p:nvSpPr>
        <p:spPr>
          <a:xfrm>
            <a:off x="7230837" y="2970393"/>
            <a:ext cx="4859098" cy="1569660"/>
          </a:xfrm>
          <a:prstGeom prst="rect">
            <a:avLst/>
          </a:prstGeom>
          <a:noFill/>
        </p:spPr>
        <p:txBody>
          <a:bodyPr wrap="square" rtlCol="1">
            <a:spAutoFit/>
          </a:bodyPr>
          <a:lstStyle/>
          <a:p>
            <a:r>
              <a:rPr lang="he-IL" sz="2400" dirty="0">
                <a:solidFill>
                  <a:srgbClr val="009999"/>
                </a:solidFill>
                <a:latin typeface="Gveret Levin AlefAlefAlef" panose="00000500000000000000" pitchFamily="2" charset="-79"/>
                <a:cs typeface="Gveret Levin AlefAlefAlef" panose="00000500000000000000" pitchFamily="2" charset="-79"/>
              </a:rPr>
              <a:t>מרצה: ד"ר דמיטרי גולדשטיין.</a:t>
            </a:r>
          </a:p>
          <a:p>
            <a:endParaRPr lang="he-IL" sz="2400" dirty="0">
              <a:solidFill>
                <a:srgbClr val="009999"/>
              </a:solidFill>
              <a:latin typeface="Gveret Levin AlefAlefAlef" panose="00000500000000000000" pitchFamily="2" charset="-79"/>
              <a:cs typeface="Gveret Levin AlefAlefAlef" panose="00000500000000000000" pitchFamily="2" charset="-79"/>
            </a:endParaRPr>
          </a:p>
          <a:p>
            <a:r>
              <a:rPr lang="he-IL" sz="2400" dirty="0">
                <a:solidFill>
                  <a:srgbClr val="009999"/>
                </a:solidFill>
                <a:latin typeface="Gveret Levin AlefAlefAlef" panose="00000500000000000000" pitchFamily="2" charset="-79"/>
                <a:cs typeface="Gveret Levin AlefAlefAlef" panose="00000500000000000000" pitchFamily="2" charset="-79"/>
              </a:rPr>
              <a:t>קורס: אלגוריתמים במולטימדיה ולמידת   	מכונה בסביבת פייתון.</a:t>
            </a:r>
          </a:p>
        </p:txBody>
      </p:sp>
      <p:pic>
        <p:nvPicPr>
          <p:cNvPr id="1026" name="Picture 2" descr="What is Public-Key Cryptography? | 1Password">
            <a:extLst>
              <a:ext uri="{FF2B5EF4-FFF2-40B4-BE49-F238E27FC236}">
                <a16:creationId xmlns:a16="http://schemas.microsoft.com/office/drawing/2014/main" id="{25933A65-C948-3F47-E554-C00752096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438" y="2831104"/>
            <a:ext cx="6754983" cy="259376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3" name="Picture 2" descr="HIT מכון טכנולוגי חולון – ויקיפדיה">
            <a:extLst>
              <a:ext uri="{FF2B5EF4-FFF2-40B4-BE49-F238E27FC236}">
                <a16:creationId xmlns:a16="http://schemas.microsoft.com/office/drawing/2014/main" id="{867DAC99-C218-B98F-3126-79DF2BA2E0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50919" y1="22491" x2="50919" y2="22491"/>
                        <a14:foregroundMark x1="50406" y1="36457" x2="50321" y2="37062"/>
                        <a14:foregroundMark x1="43395" y1="51874" x2="43395" y2="51874"/>
                        <a14:foregroundMark x1="58786" y1="33434" x2="58829" y2="33676"/>
                        <a14:foregroundMark x1="59384" y1="51028" x2="59384" y2="51028"/>
                        <a14:foregroundMark x1="76657" y1="62757" x2="76657" y2="62757"/>
                        <a14:foregroundMark x1="73536" y1="63059" x2="73536" y2="63059"/>
                        <a14:foregroundMark x1="69389" y1="63543" x2="69389" y2="63543"/>
                        <a14:foregroundMark x1="66695" y1="64450" x2="66695" y2="64450"/>
                        <a14:foregroundMark x1="62121" y1="64813" x2="62121" y2="64813"/>
                        <a14:foregroundMark x1="56905" y1="65175" x2="56905" y2="65175"/>
                        <a14:foregroundMark x1="52672" y1="65538" x2="52672" y2="65538"/>
                        <a14:foregroundMark x1="49423" y1="64813" x2="49423" y2="64813"/>
                        <a14:foregroundMark x1="46473" y1="63724" x2="46473" y2="63724"/>
                        <a14:foregroundMark x1="42497" y1="64329" x2="42497" y2="64329"/>
                        <a14:foregroundMark x1="39803" y1="64450" x2="39803" y2="64450"/>
                        <a14:foregroundMark x1="35998" y1="63422" x2="35998" y2="63422"/>
                        <a14:foregroundMark x1="31808" y1="63966" x2="31808" y2="63966"/>
                        <a14:foregroundMark x1="26379" y1="64450" x2="26379" y2="64450"/>
                        <a14:foregroundMark x1="23429" y1="63362" x2="23429" y2="63362"/>
                        <a14:foregroundMark x1="18982" y1="64510" x2="18982" y2="64510"/>
                        <a14:foregroundMark x1="16546" y1="64510" x2="16546" y2="64510"/>
                        <a14:foregroundMark x1="18042" y1="74788" x2="18042" y2="74788"/>
                        <a14:foregroundMark x1="19111" y1="74607" x2="19111" y2="74607"/>
                        <a14:foregroundMark x1="21847" y1="73700" x2="21847" y2="73700"/>
                        <a14:foregroundMark x1="30098" y1="74063" x2="30098" y2="74063"/>
                        <a14:foregroundMark x1="31167" y1="74244" x2="31167" y2="74244"/>
                        <a14:foregroundMark x1="36768" y1="73519" x2="36768" y2="73519"/>
                        <a14:foregroundMark x1="38008" y1="74788" x2="38008" y2="74788"/>
                        <a14:foregroundMark x1="37837" y1="71826" x2="37837" y2="71826"/>
                        <a14:foregroundMark x1="39419" y1="75635" x2="39419" y2="75635"/>
                        <a14:foregroundMark x1="40915" y1="75272" x2="40915" y2="75272"/>
                        <a14:foregroundMark x1="43865" y1="75091" x2="43865" y2="75091"/>
                        <a14:foregroundMark x1="45575" y1="75272" x2="45575" y2="75272"/>
                        <a14:foregroundMark x1="51047" y1="74607" x2="51047" y2="74607"/>
                        <a14:foregroundMark x1="52116" y1="73821" x2="52116" y2="73821"/>
                        <a14:foregroundMark x1="55921" y1="72310" x2="55921" y2="72310"/>
                        <a14:foregroundMark x1="57460" y1="75816" x2="57460" y2="75816"/>
                        <a14:foregroundMark x1="60026" y1="75272" x2="60026" y2="75272"/>
                        <a14:foregroundMark x1="62847" y1="75091" x2="62847" y2="75091"/>
                        <a14:foregroundMark x1="65797" y1="74607" x2="65797" y2="74607"/>
                        <a14:foregroundMark x1="68363" y1="75272" x2="68363" y2="75272"/>
                        <a14:foregroundMark x1="71398" y1="75272" x2="71398" y2="75272"/>
                        <a14:foregroundMark x1="73963" y1="75272" x2="73963" y2="75272"/>
                        <a14:foregroundMark x1="79136" y1="75574" x2="79136" y2="75574"/>
                        <a14:foregroundMark x1="34117" y1="75091" x2="34117" y2="75091"/>
                        <a14:foregroundMark x1="33818" y1="73700" x2="33818" y2="73700"/>
                        <a14:foregroundMark x1="27661" y1="76360" x2="27661" y2="76360"/>
                        <a14:foregroundMark x1="24925" y1="76300" x2="24925" y2="76300"/>
                        <a14:foregroundMark x1="23172" y1="74063" x2="23172" y2="74063"/>
                        <a14:foregroundMark x1="76627" y1="75574" x2="76657" y2="75998"/>
                        <a14:foregroundMark x1="76528" y1="74184" x2="76627" y2="75574"/>
                        <a14:backgroundMark x1="67080" y1="45103" x2="75118" y2="51451"/>
                        <a14:backgroundMark x1="75118" y1="51451" x2="76058" y2="53144"/>
                        <a14:backgroundMark x1="80376" y1="52781" x2="68918" y2="53809"/>
                        <a14:backgroundMark x1="66396" y1="44740" x2="73450" y2="53265"/>
                        <a14:backgroundMark x1="73450" y1="53265" x2="66781" y2="47340"/>
                        <a14:backgroundMark x1="66781" y1="47340" x2="66524" y2="46554"/>
                        <a14:backgroundMark x1="67165" y1="45828" x2="75887" y2="52237"/>
                        <a14:backgroundMark x1="75887" y1="52237" x2="82386" y2="50121"/>
                        <a14:backgroundMark x1="82386" y1="50121" x2="73536" y2="52418"/>
                        <a14:backgroundMark x1="73536" y1="52418" x2="68576" y2="51693"/>
                        <a14:backgroundMark x1="68576" y1="51693" x2="69303" y2="50544"/>
                        <a14:backgroundMark x1="67764" y1="49516" x2="66909" y2="48428"/>
                        <a14:backgroundMark x1="66439" y1="47884" x2="66268" y2="49274"/>
                        <a14:backgroundMark x1="73322" y1="75212" x2="73322" y2="75212"/>
                        <a14:backgroundMark x1="74434" y1="75453" x2="74434" y2="75453"/>
                        <a14:backgroundMark x1="69303" y1="75574" x2="69517" y2="75574"/>
                        <a14:backgroundMark x1="58187" y1="74426" x2="58187" y2="74426"/>
                        <a14:backgroundMark x1="50406" y1="75756" x2="50406" y2="75756"/>
                        <a14:backgroundMark x1="46387" y1="74063" x2="46387" y2="74063"/>
                        <a14:backgroundMark x1="24027" y1="75998" x2="24027" y2="75998"/>
                        <a14:backgroundMark x1="20479" y1="76300" x2="20479" y2="76300"/>
                        <a14:backgroundMark x1="26721" y1="74184" x2="27063" y2="74244"/>
                        <a14:backgroundMark x1="23771" y1="74486" x2="23771" y2="74486"/>
                        <a14:backgroundMark x1="34117" y1="74426" x2="34502" y2="74305"/>
                        <a14:backgroundMark x1="24113" y1="74184" x2="23472" y2="74063"/>
                        <a14:backgroundMark x1="75460" y1="75574" x2="75460" y2="75574"/>
                      </a14:backgroundRemoval>
                    </a14:imgEffect>
                  </a14:imgLayer>
                </a14:imgProps>
              </a:ext>
              <a:ext uri="{28A0092B-C50C-407E-A947-70E740481C1C}">
                <a14:useLocalDpi xmlns:a14="http://schemas.microsoft.com/office/drawing/2010/main" val="0"/>
              </a:ext>
            </a:extLst>
          </a:blip>
          <a:srcRect/>
          <a:stretch>
            <a:fillRect/>
          </a:stretch>
        </p:blipFill>
        <p:spPr bwMode="auto">
          <a:xfrm>
            <a:off x="-185352" y="-218003"/>
            <a:ext cx="2722661" cy="192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668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יצירת מפתחות – שלב </a:t>
            </a:r>
            <a:r>
              <a:rPr lang="en-US"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I</a:t>
            </a:r>
            <a:endPar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endParaRP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1" spcCol="288000">
                <a:normAutofit lnSpcReduction="10000"/>
              </a:bodyPr>
              <a:lstStyle/>
              <a:p>
                <a:pPr marL="0" indent="0" algn="just">
                  <a:buSzPct val="100000"/>
                  <a:buNone/>
                </a:pPr>
                <a:r>
                  <a:rPr lang="he-IL" sz="1800" b="1" u="sng" dirty="0">
                    <a:solidFill>
                      <a:srgbClr val="008080"/>
                    </a:solidFill>
                    <a:latin typeface="Narkisim" panose="020E0502050101010101" pitchFamily="34" charset="-79"/>
                    <a:cs typeface="Narkisim" panose="020E0502050101010101" pitchFamily="34" charset="-79"/>
                  </a:rPr>
                  <a:t>אלגוריתם מילר-רבין לבדיקת ראשוניות (ההסתברותי):</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אלגוריתם מילר רבין הוא אלגוריתם הסתברותי לבדיקת ראשוניות</a:t>
                </a:r>
                <a:r>
                  <a:rPr lang="en-US" sz="1800" dirty="0">
                    <a:solidFill>
                      <a:srgbClr val="008080"/>
                    </a:solidFill>
                    <a:latin typeface="Narkisim" panose="020E0502050101010101" pitchFamily="34" charset="-79"/>
                    <a:cs typeface="Narkisim" panose="020E0502050101010101" pitchFamily="34" charset="-79"/>
                  </a:rPr>
                  <a:t>;</a:t>
                </a:r>
                <a:r>
                  <a:rPr lang="he-IL" sz="1800" dirty="0">
                    <a:solidFill>
                      <a:srgbClr val="008080"/>
                    </a:solidFill>
                    <a:latin typeface="Narkisim" panose="020E0502050101010101" pitchFamily="34" charset="-79"/>
                    <a:cs typeface="Narkisim" panose="020E0502050101010101" pitchFamily="34" charset="-79"/>
                  </a:rPr>
                  <a:t> משמעות הדבר היא שהאלגוריתם קובע את ראשוניותו של מספר באופן הסתברותי כאשר ישנה שגיאה, וניתן להקטין אותה ככל שנרצה.</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עבור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ℕ</m:t>
                    </m:r>
                  </m:oMath>
                </a14:m>
                <a:r>
                  <a:rPr lang="he-IL" sz="1800" b="0" dirty="0">
                    <a:solidFill>
                      <a:srgbClr val="008080"/>
                    </a:solidFill>
                    <a:latin typeface="Narkisim" panose="020E0502050101010101" pitchFamily="34" charset="-79"/>
                    <a:cs typeface="Narkisim" panose="020E0502050101010101" pitchFamily="34" charset="-79"/>
                  </a:rPr>
                  <a:t>:</a:t>
                </a:r>
              </a:p>
              <a:p>
                <a:pPr marL="800100" lvl="1" indent="-342900" algn="just">
                  <a:buSzPct val="100000"/>
                  <a:buFont typeface="+mj-lt"/>
                  <a:buAutoNum type="arabicPeriod"/>
                </a:pPr>
                <a:r>
                  <a:rPr lang="he-IL" sz="1400" dirty="0">
                    <a:solidFill>
                      <a:srgbClr val="008080"/>
                    </a:solidFill>
                    <a:latin typeface="Narkisim" panose="020E0502050101010101" pitchFamily="34" charset="-79"/>
                    <a:cs typeface="Narkisim" panose="020E0502050101010101" pitchFamily="34" charset="-79"/>
                  </a:rPr>
                  <a:t>אם </a:t>
                </a:r>
                <a14:m>
                  <m:oMath xmlns:m="http://schemas.openxmlformats.org/officeDocument/2006/math">
                    <m:r>
                      <a:rPr lang="en-US" sz="1400" b="0" i="1" smtClean="0">
                        <a:solidFill>
                          <a:srgbClr val="008080"/>
                        </a:solidFill>
                        <a:latin typeface="Cambria Math" panose="02040503050406030204" pitchFamily="18" charset="0"/>
                        <a:cs typeface="Narkisim" panose="020E0502050101010101" pitchFamily="34" charset="-79"/>
                      </a:rPr>
                      <m:t>𝑛</m:t>
                    </m:r>
                  </m:oMath>
                </a14:m>
                <a:r>
                  <a:rPr lang="he-IL" sz="1400" dirty="0">
                    <a:solidFill>
                      <a:srgbClr val="008080"/>
                    </a:solidFill>
                    <a:latin typeface="Narkisim" panose="020E0502050101010101" pitchFamily="34" charset="-79"/>
                    <a:cs typeface="Narkisim" panose="020E0502050101010101" pitchFamily="34" charset="-79"/>
                  </a:rPr>
                  <a:t> ראשוני, אזי האלגוריתם תמיד יחזיר </a:t>
                </a:r>
                <a14:m>
                  <m:oMath xmlns:m="http://schemas.openxmlformats.org/officeDocument/2006/math">
                    <m:r>
                      <a:rPr lang="en-US" sz="1400" b="0" i="1" smtClean="0">
                        <a:solidFill>
                          <a:srgbClr val="008080"/>
                        </a:solidFill>
                        <a:latin typeface="Cambria Math" panose="02040503050406030204" pitchFamily="18" charset="0"/>
                        <a:cs typeface="Narkisim" panose="020E0502050101010101" pitchFamily="34" charset="-79"/>
                      </a:rPr>
                      <m:t>𝑡𝑟𝑢𝑒</m:t>
                    </m:r>
                  </m:oMath>
                </a14:m>
                <a:r>
                  <a:rPr lang="he-IL" sz="1400" dirty="0">
                    <a:solidFill>
                      <a:srgbClr val="008080"/>
                    </a:solidFill>
                    <a:latin typeface="Narkisim" panose="020E0502050101010101" pitchFamily="34" charset="-79"/>
                    <a:cs typeface="Narkisim" panose="020E0502050101010101" pitchFamily="34" charset="-79"/>
                  </a:rPr>
                  <a:t>.</a:t>
                </a:r>
              </a:p>
              <a:p>
                <a:pPr marL="800100" lvl="1" indent="-342900" algn="just">
                  <a:buSzPct val="100000"/>
                  <a:buFont typeface="+mj-lt"/>
                  <a:buAutoNum type="arabicPeriod"/>
                </a:pPr>
                <a:r>
                  <a:rPr lang="he-IL" sz="1400" dirty="0">
                    <a:solidFill>
                      <a:srgbClr val="008080"/>
                    </a:solidFill>
                    <a:latin typeface="Narkisim" panose="020E0502050101010101" pitchFamily="34" charset="-79"/>
                    <a:cs typeface="Narkisim" panose="020E0502050101010101" pitchFamily="34" charset="-79"/>
                  </a:rPr>
                  <a:t>אם </a:t>
                </a:r>
                <a14:m>
                  <m:oMath xmlns:m="http://schemas.openxmlformats.org/officeDocument/2006/math">
                    <m:r>
                      <a:rPr lang="en-US" sz="1400" b="0" i="1" smtClean="0">
                        <a:solidFill>
                          <a:srgbClr val="008080"/>
                        </a:solidFill>
                        <a:latin typeface="Cambria Math" panose="02040503050406030204" pitchFamily="18" charset="0"/>
                        <a:cs typeface="Narkisim" panose="020E0502050101010101" pitchFamily="34" charset="-79"/>
                      </a:rPr>
                      <m:t>𝑛</m:t>
                    </m:r>
                  </m:oMath>
                </a14:m>
                <a:r>
                  <a:rPr lang="he-IL" sz="1400" dirty="0">
                    <a:solidFill>
                      <a:srgbClr val="008080"/>
                    </a:solidFill>
                    <a:latin typeface="Narkisim" panose="020E0502050101010101" pitchFamily="34" charset="-79"/>
                    <a:cs typeface="Narkisim" panose="020E0502050101010101" pitchFamily="34" charset="-79"/>
                  </a:rPr>
                  <a:t> פריק, אזי האלגוריתם יחזיר </a:t>
                </a:r>
                <a14:m>
                  <m:oMath xmlns:m="http://schemas.openxmlformats.org/officeDocument/2006/math">
                    <m:r>
                      <a:rPr lang="en-US" sz="1400" b="0" i="1" smtClean="0">
                        <a:solidFill>
                          <a:srgbClr val="008080"/>
                        </a:solidFill>
                        <a:latin typeface="Cambria Math" panose="02040503050406030204" pitchFamily="18" charset="0"/>
                        <a:cs typeface="Narkisim" panose="020E0502050101010101" pitchFamily="34" charset="-79"/>
                      </a:rPr>
                      <m:t>𝑓𝑎𝑙𝑠𝑒</m:t>
                    </m:r>
                  </m:oMath>
                </a14:m>
                <a:r>
                  <a:rPr lang="he-IL" sz="1400" dirty="0">
                    <a:solidFill>
                      <a:srgbClr val="008080"/>
                    </a:solidFill>
                    <a:latin typeface="Narkisim" panose="020E0502050101010101" pitchFamily="34" charset="-79"/>
                    <a:cs typeface="Narkisim" panose="020E0502050101010101" pitchFamily="34" charset="-79"/>
                  </a:rPr>
                  <a:t>, או שיטעה (ניתן להקטין את הסיכוי לכך ככל שנרצה) ויחזיר </a:t>
                </a:r>
                <a14:m>
                  <m:oMath xmlns:m="http://schemas.openxmlformats.org/officeDocument/2006/math">
                    <m:r>
                      <a:rPr lang="en-US" sz="1400" b="0" i="1" smtClean="0">
                        <a:solidFill>
                          <a:srgbClr val="008080"/>
                        </a:solidFill>
                        <a:latin typeface="Cambria Math" panose="02040503050406030204" pitchFamily="18" charset="0"/>
                        <a:cs typeface="Narkisim" panose="020E0502050101010101" pitchFamily="34" charset="-79"/>
                      </a:rPr>
                      <m:t>𝑡𝑟𝑢𝑒</m:t>
                    </m:r>
                  </m:oMath>
                </a14:m>
                <a:r>
                  <a:rPr lang="he-IL" sz="1400" dirty="0">
                    <a:solidFill>
                      <a:srgbClr val="008080"/>
                    </a:solidFill>
                    <a:latin typeface="Narkisim" panose="020E0502050101010101" pitchFamily="34" charset="-79"/>
                    <a:cs typeface="Narkisim" panose="020E0502050101010101" pitchFamily="34" charset="-79"/>
                  </a:rPr>
                  <a:t>.</a:t>
                </a:r>
              </a:p>
              <a:p>
                <a:pPr marL="0" indent="0" algn="just">
                  <a:buSzPct val="100000"/>
                  <a:buNone/>
                </a:pPr>
                <a:r>
                  <a:rPr lang="he-IL" sz="1800" b="1" u="sng" dirty="0">
                    <a:solidFill>
                      <a:srgbClr val="008080"/>
                    </a:solidFill>
                    <a:latin typeface="Narkisim" panose="020E0502050101010101" pitchFamily="34" charset="-79"/>
                    <a:cs typeface="Narkisim" panose="020E0502050101010101" pitchFamily="34" charset="-79"/>
                  </a:rPr>
                  <a:t>תיאור האלגוריתם:</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עבור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ℕ</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𝑜𝑑𝑑</m:t>
                    </m:r>
                  </m:oMath>
                </a14:m>
                <a:r>
                  <a:rPr lang="he-IL" sz="1800" b="0" dirty="0">
                    <a:solidFill>
                      <a:srgbClr val="008080"/>
                    </a:solidFill>
                    <a:latin typeface="Narkisim" panose="020E0502050101010101" pitchFamily="34" charset="-79"/>
                    <a:cs typeface="Narkisim" panose="020E0502050101010101" pitchFamily="34" charset="-79"/>
                  </a:rPr>
                  <a:t> ניתן לכתוב</a:t>
                </a:r>
                <a:r>
                  <a:rPr lang="he-IL" sz="1800" dirty="0">
                    <a:solidFill>
                      <a:srgbClr val="008080"/>
                    </a:solidFill>
                    <a:latin typeface="Narkisim" panose="020E0502050101010101" pitchFamily="34" charset="-79"/>
                    <a:cs typeface="Narkisim" panose="020E0502050101010101" pitchFamily="34" charset="-79"/>
                  </a:rPr>
                  <a:t>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1</m:t>
                    </m:r>
                    <m:r>
                      <a:rPr lang="en-US" sz="1800" b="0" i="1" smtClean="0">
                        <a:solidFill>
                          <a:srgbClr val="008080"/>
                        </a:solidFill>
                        <a:latin typeface="Cambria Math" panose="02040503050406030204" pitchFamily="18" charset="0"/>
                        <a:cs typeface="Narkisim" panose="020E0502050101010101" pitchFamily="34" charset="-79"/>
                      </a:rPr>
                      <m:t>=</m:t>
                    </m:r>
                    <m:sSup>
                      <m:sSupPr>
                        <m:ctrlPr>
                          <a:rPr lang="en-US" sz="1800" b="0" i="1" smtClean="0">
                            <a:solidFill>
                              <a:srgbClr val="008080"/>
                            </a:solidFill>
                            <a:latin typeface="Cambria Math" panose="02040503050406030204" pitchFamily="18" charset="0"/>
                            <a:cs typeface="Narkisim" panose="020E0502050101010101" pitchFamily="34" charset="-79"/>
                          </a:rPr>
                        </m:ctrlPr>
                      </m:sSupPr>
                      <m:e>
                        <m:r>
                          <a:rPr lang="en-US" sz="1800" b="0" i="1" smtClean="0">
                            <a:solidFill>
                              <a:srgbClr val="008080"/>
                            </a:solidFill>
                            <a:latin typeface="Cambria Math" panose="02040503050406030204" pitchFamily="18" charset="0"/>
                            <a:cs typeface="Narkisim" panose="020E0502050101010101" pitchFamily="34" charset="-79"/>
                          </a:rPr>
                          <m:t>2</m:t>
                        </m:r>
                      </m:e>
                      <m:sup>
                        <m:r>
                          <a:rPr lang="en-US" sz="1800" b="0" i="1" smtClean="0">
                            <a:solidFill>
                              <a:srgbClr val="008080"/>
                            </a:solidFill>
                            <a:latin typeface="Cambria Math" panose="02040503050406030204" pitchFamily="18" charset="0"/>
                            <a:cs typeface="Narkisim" panose="020E0502050101010101" pitchFamily="34" charset="-79"/>
                          </a:rPr>
                          <m:t>𝑠</m:t>
                        </m:r>
                      </m:sup>
                    </m:sSup>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𝑟</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𝑟</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𝑜𝑑𝑑</m:t>
                    </m:r>
                  </m:oMath>
                </a14:m>
                <a:r>
                  <a:rPr lang="he-IL" sz="1800" b="0" dirty="0">
                    <a:solidFill>
                      <a:srgbClr val="008080"/>
                    </a:solidFill>
                    <a:latin typeface="Narkisim" panose="020E0502050101010101" pitchFamily="34" charset="-79"/>
                    <a:cs typeface="Narkisim" panose="020E0502050101010101" pitchFamily="34" charset="-79"/>
                  </a:rPr>
                  <a:t>. יהי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𝑎</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ℕ</m:t>
                    </m:r>
                  </m:oMath>
                </a14:m>
                <a:r>
                  <a:rPr lang="he-IL" sz="1800" b="0" dirty="0">
                    <a:solidFill>
                      <a:srgbClr val="008080"/>
                    </a:solidFill>
                    <a:latin typeface="Narkisim" panose="020E0502050101010101" pitchFamily="34" charset="-79"/>
                    <a:cs typeface="Narkisim" panose="020E0502050101010101" pitchFamily="34" charset="-79"/>
                  </a:rPr>
                  <a:t>, אם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b="0" dirty="0">
                    <a:solidFill>
                      <a:srgbClr val="008080"/>
                    </a:solidFill>
                    <a:latin typeface="Narkisim" panose="020E0502050101010101" pitchFamily="34" charset="-79"/>
                    <a:cs typeface="Narkisim" panose="020E0502050101010101" pitchFamily="34" charset="-79"/>
                  </a:rPr>
                  <a:t> אכן ראשוני, כתוצאה מהמשפט הקטן של פרמה מתקבל  </a:t>
                </a:r>
                <a14:m>
                  <m:oMath xmlns:m="http://schemas.openxmlformats.org/officeDocument/2006/math">
                    <m:sSup>
                      <m:sSupPr>
                        <m:ctrlPr>
                          <a:rPr lang="en-US" sz="1800" b="0" i="1" smtClean="0">
                            <a:solidFill>
                              <a:srgbClr val="008080"/>
                            </a:solidFill>
                            <a:latin typeface="Cambria Math" panose="02040503050406030204" pitchFamily="18" charset="0"/>
                            <a:cs typeface="Narkisim" panose="020E0502050101010101" pitchFamily="34" charset="-79"/>
                          </a:rPr>
                        </m:ctrlPr>
                      </m:sSupPr>
                      <m:e>
                        <m:r>
                          <a:rPr lang="en-US" sz="1800" b="0" i="1" smtClean="0">
                            <a:solidFill>
                              <a:srgbClr val="008080"/>
                            </a:solidFill>
                            <a:latin typeface="Cambria Math" panose="02040503050406030204" pitchFamily="18" charset="0"/>
                            <a:cs typeface="Narkisim" panose="020E0502050101010101" pitchFamily="34" charset="-79"/>
                          </a:rPr>
                          <m:t>𝑎</m:t>
                        </m:r>
                      </m:e>
                      <m:sup>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1</m:t>
                        </m:r>
                      </m:sup>
                    </m:sSup>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1</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𝑚𝑜𝑑</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b="0" dirty="0">
                    <a:solidFill>
                      <a:srgbClr val="008080"/>
                    </a:solidFill>
                    <a:latin typeface="Narkisim" panose="020E0502050101010101" pitchFamily="34" charset="-79"/>
                    <a:cs typeface="Narkisim" panose="020E0502050101010101" pitchFamily="34" charset="-79"/>
                  </a:rPr>
                  <a:t>.  ב- </a:t>
                </a:r>
                <a14:m>
                  <m:oMath xmlns:m="http://schemas.openxmlformats.org/officeDocument/2006/math">
                    <m:d>
                      <m:dPr>
                        <m:ctrlPr>
                          <a:rPr lang="en-US" sz="1800" b="0" i="1" smtClean="0">
                            <a:solidFill>
                              <a:srgbClr val="008080"/>
                            </a:solidFill>
                            <a:latin typeface="Cambria Math" panose="02040503050406030204" pitchFamily="18" charset="0"/>
                            <a:cs typeface="Narkisim" panose="020E0502050101010101" pitchFamily="34" charset="-79"/>
                          </a:rPr>
                        </m:ctrlPr>
                      </m:dPr>
                      <m:e>
                        <m:sSubSup>
                          <m:sSubSupPr>
                            <m:ctrlPr>
                              <a:rPr lang="en-US" sz="1800" b="0" i="1" smtClean="0">
                                <a:solidFill>
                                  <a:srgbClr val="008080"/>
                                </a:solidFill>
                                <a:latin typeface="Cambria Math" panose="02040503050406030204" pitchFamily="18" charset="0"/>
                                <a:cs typeface="Narkisim" panose="020E0502050101010101" pitchFamily="34" charset="-79"/>
                              </a:rPr>
                            </m:ctrlPr>
                          </m:sSubSupPr>
                          <m:e>
                            <m:r>
                              <a:rPr lang="en-US" sz="1800" b="0" i="1" smtClean="0">
                                <a:solidFill>
                                  <a:srgbClr val="008080"/>
                                </a:solidFill>
                                <a:latin typeface="Cambria Math" panose="02040503050406030204" pitchFamily="18" charset="0"/>
                                <a:cs typeface="Narkisim" panose="020E0502050101010101" pitchFamily="34" charset="-79"/>
                              </a:rPr>
                              <m:t>ℤ</m:t>
                            </m:r>
                          </m:e>
                          <m:sub>
                            <m:r>
                              <a:rPr lang="en-US" sz="1800" b="0" i="1" smtClean="0">
                                <a:solidFill>
                                  <a:srgbClr val="008080"/>
                                </a:solidFill>
                                <a:latin typeface="Cambria Math" panose="02040503050406030204" pitchFamily="18" charset="0"/>
                                <a:cs typeface="Narkisim" panose="020E0502050101010101" pitchFamily="34" charset="-79"/>
                              </a:rPr>
                              <m:t>𝑝</m:t>
                            </m:r>
                          </m:sub>
                          <m:sup>
                            <m:r>
                              <a:rPr lang="en-US" sz="1800" b="0" i="1" smtClean="0">
                                <a:solidFill>
                                  <a:srgbClr val="008080"/>
                                </a:solidFill>
                                <a:latin typeface="Cambria Math" panose="02040503050406030204" pitchFamily="18" charset="0"/>
                                <a:cs typeface="Narkisim" panose="020E0502050101010101" pitchFamily="34" charset="-79"/>
                              </a:rPr>
                              <m:t>∗</m:t>
                            </m:r>
                          </m:sup>
                        </m:sSubSup>
                        <m:r>
                          <a:rPr lang="en-US" sz="1800" b="0" i="1" smtClean="0">
                            <a:solidFill>
                              <a:srgbClr val="008080"/>
                            </a:solidFill>
                            <a:latin typeface="Cambria Math" panose="02040503050406030204" pitchFamily="18" charset="0"/>
                            <a:cs typeface="Narkisim" panose="020E0502050101010101" pitchFamily="34" charset="-79"/>
                          </a:rPr>
                          <m:t>,⋅</m:t>
                        </m:r>
                      </m:e>
                    </m:d>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𝑝</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𝑖𝑠</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𝑝𝑟𝑖𝑚𝑒</m:t>
                    </m:r>
                  </m:oMath>
                </a14:m>
                <a:r>
                  <a:rPr lang="he-IL" sz="1800" b="0" dirty="0">
                    <a:solidFill>
                      <a:srgbClr val="008080"/>
                    </a:solidFill>
                    <a:latin typeface="Narkisim" panose="020E0502050101010101" pitchFamily="34" charset="-79"/>
                    <a:cs typeface="Narkisim" panose="020E0502050101010101" pitchFamily="34" charset="-79"/>
                  </a:rPr>
                  <a:t> ל-1 יש רק שני שורשים ריבועיים: </a:t>
                </a:r>
                <a14:m>
                  <m:oMath xmlns:m="http://schemas.openxmlformats.org/officeDocument/2006/math">
                    <m:r>
                      <a:rPr lang="he-IL"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1</m:t>
                    </m:r>
                  </m:oMath>
                </a14:m>
                <a:r>
                  <a:rPr lang="he-IL" sz="1800" b="0" dirty="0">
                    <a:solidFill>
                      <a:srgbClr val="008080"/>
                    </a:solidFill>
                    <a:latin typeface="Narkisim" panose="020E0502050101010101" pitchFamily="34" charset="-79"/>
                    <a:cs typeface="Narkisim" panose="020E0502050101010101" pitchFamily="34" charset="-79"/>
                  </a:rPr>
                  <a:t>. ולכן בהכרח יתקיים אחד מהבאים:</a:t>
                </a:r>
              </a:p>
              <a:p>
                <a:pPr marL="800100" lvl="1" indent="-342900" algn="just">
                  <a:buSzPct val="100000"/>
                  <a:buFont typeface="+mj-lt"/>
                  <a:buAutoNum type="arabicPeriod"/>
                </a:pPr>
                <a14:m>
                  <m:oMath xmlns:m="http://schemas.openxmlformats.org/officeDocument/2006/math">
                    <m:sSup>
                      <m:sSupPr>
                        <m:ctrlPr>
                          <a:rPr lang="en-US" sz="1400" b="0" i="1" smtClean="0">
                            <a:solidFill>
                              <a:srgbClr val="008080"/>
                            </a:solidFill>
                            <a:latin typeface="Cambria Math" panose="02040503050406030204" pitchFamily="18" charset="0"/>
                            <a:cs typeface="Narkisim" panose="020E0502050101010101" pitchFamily="34" charset="-79"/>
                          </a:rPr>
                        </m:ctrlPr>
                      </m:sSupPr>
                      <m:e>
                        <m:r>
                          <a:rPr lang="en-US" sz="1400" b="0" i="1" smtClean="0">
                            <a:solidFill>
                              <a:srgbClr val="008080"/>
                            </a:solidFill>
                            <a:latin typeface="Cambria Math" panose="02040503050406030204" pitchFamily="18" charset="0"/>
                            <a:cs typeface="Narkisim" panose="020E0502050101010101" pitchFamily="34" charset="-79"/>
                          </a:rPr>
                          <m:t>𝑎</m:t>
                        </m:r>
                      </m:e>
                      <m:sup>
                        <m:r>
                          <a:rPr lang="en-US" sz="1400" b="0" i="1" smtClean="0">
                            <a:solidFill>
                              <a:srgbClr val="008080"/>
                            </a:solidFill>
                            <a:latin typeface="Cambria Math" panose="02040503050406030204" pitchFamily="18" charset="0"/>
                            <a:cs typeface="Narkisim" panose="020E0502050101010101" pitchFamily="34" charset="-79"/>
                          </a:rPr>
                          <m:t>𝑟</m:t>
                        </m:r>
                      </m:sup>
                    </m:sSup>
                    <m:r>
                      <a:rPr lang="en-US" sz="1400" b="0" i="1" smtClean="0">
                        <a:solidFill>
                          <a:srgbClr val="008080"/>
                        </a:solidFill>
                        <a:latin typeface="Cambria Math" panose="02040503050406030204" pitchFamily="18" charset="0"/>
                        <a:cs typeface="Narkisim" panose="020E0502050101010101" pitchFamily="34" charset="-79"/>
                      </a:rPr>
                      <m:t>≡</m:t>
                    </m:r>
                    <m:r>
                      <a:rPr lang="en-US" sz="1400" b="0" i="1" smtClean="0">
                        <a:solidFill>
                          <a:srgbClr val="008080"/>
                        </a:solidFill>
                        <a:latin typeface="Cambria Math" panose="02040503050406030204" pitchFamily="18" charset="0"/>
                        <a:cs typeface="Narkisim" panose="020E0502050101010101" pitchFamily="34" charset="-79"/>
                      </a:rPr>
                      <m:t>1</m:t>
                    </m:r>
                    <m:r>
                      <a:rPr lang="en-US" sz="1400" b="0" i="1" smtClean="0">
                        <a:solidFill>
                          <a:srgbClr val="008080"/>
                        </a:solidFill>
                        <a:latin typeface="Cambria Math" panose="02040503050406030204" pitchFamily="18" charset="0"/>
                        <a:cs typeface="Narkisim" panose="020E0502050101010101" pitchFamily="34" charset="-79"/>
                      </a:rPr>
                      <m:t> (</m:t>
                    </m:r>
                    <m:r>
                      <a:rPr lang="en-US" sz="1400" b="0" i="1" smtClean="0">
                        <a:solidFill>
                          <a:srgbClr val="008080"/>
                        </a:solidFill>
                        <a:latin typeface="Cambria Math" panose="02040503050406030204" pitchFamily="18" charset="0"/>
                        <a:cs typeface="Narkisim" panose="020E0502050101010101" pitchFamily="34" charset="-79"/>
                      </a:rPr>
                      <m:t>𝑚𝑜𝑑</m:t>
                    </m:r>
                    <m:r>
                      <a:rPr lang="en-US" sz="1400" b="0" i="1" smtClean="0">
                        <a:solidFill>
                          <a:srgbClr val="008080"/>
                        </a:solidFill>
                        <a:latin typeface="Cambria Math" panose="02040503050406030204" pitchFamily="18" charset="0"/>
                        <a:cs typeface="Narkisim" panose="020E0502050101010101" pitchFamily="34" charset="-79"/>
                      </a:rPr>
                      <m:t> </m:t>
                    </m:r>
                    <m:r>
                      <a:rPr lang="en-US" sz="1400" b="0" i="1" smtClean="0">
                        <a:solidFill>
                          <a:srgbClr val="008080"/>
                        </a:solidFill>
                        <a:latin typeface="Cambria Math" panose="02040503050406030204" pitchFamily="18" charset="0"/>
                        <a:cs typeface="Narkisim" panose="020E0502050101010101" pitchFamily="34" charset="-79"/>
                      </a:rPr>
                      <m:t>𝑛</m:t>
                    </m:r>
                    <m:r>
                      <a:rPr lang="en-US" sz="1400" b="0" i="1" smtClean="0">
                        <a:solidFill>
                          <a:srgbClr val="008080"/>
                        </a:solidFill>
                        <a:latin typeface="Cambria Math" panose="02040503050406030204" pitchFamily="18" charset="0"/>
                        <a:cs typeface="Narkisim" panose="020E0502050101010101" pitchFamily="34" charset="-79"/>
                      </a:rPr>
                      <m:t>)</m:t>
                    </m:r>
                  </m:oMath>
                </a14:m>
                <a:r>
                  <a:rPr lang="he-IL" sz="1400" b="0" dirty="0">
                    <a:solidFill>
                      <a:srgbClr val="008080"/>
                    </a:solidFill>
                    <a:latin typeface="Narkisim" panose="020E0502050101010101" pitchFamily="34" charset="-79"/>
                    <a:cs typeface="Narkisim" panose="020E0502050101010101" pitchFamily="34" charset="-79"/>
                  </a:rPr>
                  <a:t>.</a:t>
                </a:r>
              </a:p>
              <a:p>
                <a:pPr marL="800100" lvl="1" indent="-342900" algn="just">
                  <a:buSzPct val="100000"/>
                  <a:buFont typeface="+mj-lt"/>
                  <a:buAutoNum type="arabicPeriod"/>
                </a:pPr>
                <a14:m>
                  <m:oMath xmlns:m="http://schemas.openxmlformats.org/officeDocument/2006/math">
                    <m:sSup>
                      <m:sSupPr>
                        <m:ctrlPr>
                          <a:rPr lang="en-US" sz="1400" b="0" i="1" smtClean="0">
                            <a:solidFill>
                              <a:srgbClr val="008080"/>
                            </a:solidFill>
                            <a:latin typeface="Cambria Math" panose="02040503050406030204" pitchFamily="18" charset="0"/>
                            <a:cs typeface="Narkisim" panose="020E0502050101010101" pitchFamily="34" charset="-79"/>
                          </a:rPr>
                        </m:ctrlPr>
                      </m:sSupPr>
                      <m:e>
                        <m:r>
                          <a:rPr lang="en-US" sz="1400" b="0" i="1" smtClean="0">
                            <a:solidFill>
                              <a:srgbClr val="008080"/>
                            </a:solidFill>
                            <a:latin typeface="Cambria Math" panose="02040503050406030204" pitchFamily="18" charset="0"/>
                            <a:cs typeface="Narkisim" panose="020E0502050101010101" pitchFamily="34" charset="-79"/>
                          </a:rPr>
                          <m:t>𝑎</m:t>
                        </m:r>
                      </m:e>
                      <m:sup>
                        <m:sSup>
                          <m:sSupPr>
                            <m:ctrlPr>
                              <a:rPr lang="en-US" sz="1400" b="0" i="1" smtClean="0">
                                <a:solidFill>
                                  <a:srgbClr val="008080"/>
                                </a:solidFill>
                                <a:latin typeface="Cambria Math" panose="02040503050406030204" pitchFamily="18" charset="0"/>
                                <a:cs typeface="Narkisim" panose="020E0502050101010101" pitchFamily="34" charset="-79"/>
                              </a:rPr>
                            </m:ctrlPr>
                          </m:sSupPr>
                          <m:e>
                            <m:r>
                              <a:rPr lang="en-US" sz="1400" b="0" i="1" smtClean="0">
                                <a:solidFill>
                                  <a:srgbClr val="008080"/>
                                </a:solidFill>
                                <a:latin typeface="Cambria Math" panose="02040503050406030204" pitchFamily="18" charset="0"/>
                                <a:cs typeface="Narkisim" panose="020E0502050101010101" pitchFamily="34" charset="-79"/>
                              </a:rPr>
                              <m:t>2</m:t>
                            </m:r>
                          </m:e>
                          <m:sup>
                            <m:r>
                              <a:rPr lang="en-US" sz="1400" b="0" i="1" smtClean="0">
                                <a:solidFill>
                                  <a:srgbClr val="008080"/>
                                </a:solidFill>
                                <a:latin typeface="Cambria Math" panose="02040503050406030204" pitchFamily="18" charset="0"/>
                                <a:cs typeface="Narkisim" panose="020E0502050101010101" pitchFamily="34" charset="-79"/>
                              </a:rPr>
                              <m:t>𝑗</m:t>
                            </m:r>
                          </m:sup>
                        </m:sSup>
                        <m:r>
                          <a:rPr lang="en-US" sz="1400" b="0" i="1" smtClean="0">
                            <a:solidFill>
                              <a:srgbClr val="008080"/>
                            </a:solidFill>
                            <a:latin typeface="Cambria Math" panose="02040503050406030204" pitchFamily="18" charset="0"/>
                            <a:cs typeface="Narkisim" panose="020E0502050101010101" pitchFamily="34" charset="-79"/>
                          </a:rPr>
                          <m:t>⋅</m:t>
                        </m:r>
                        <m:r>
                          <a:rPr lang="en-US" sz="1400" b="0" i="1" smtClean="0">
                            <a:solidFill>
                              <a:srgbClr val="008080"/>
                            </a:solidFill>
                            <a:latin typeface="Cambria Math" panose="02040503050406030204" pitchFamily="18" charset="0"/>
                            <a:cs typeface="Narkisim" panose="020E0502050101010101" pitchFamily="34" charset="-79"/>
                          </a:rPr>
                          <m:t>𝑟</m:t>
                        </m:r>
                      </m:sup>
                    </m:sSup>
                    <m:r>
                      <a:rPr lang="en-US" sz="1400" b="0" i="1" smtClean="0">
                        <a:solidFill>
                          <a:srgbClr val="008080"/>
                        </a:solidFill>
                        <a:latin typeface="Cambria Math" panose="02040503050406030204" pitchFamily="18" charset="0"/>
                        <a:cs typeface="Narkisim" panose="020E0502050101010101" pitchFamily="34" charset="-79"/>
                      </a:rPr>
                      <m:t>≡−</m:t>
                    </m:r>
                    <m:r>
                      <a:rPr lang="en-US" sz="1400" b="0" i="1" smtClean="0">
                        <a:solidFill>
                          <a:srgbClr val="008080"/>
                        </a:solidFill>
                        <a:latin typeface="Cambria Math" panose="02040503050406030204" pitchFamily="18" charset="0"/>
                        <a:cs typeface="Narkisim" panose="020E0502050101010101" pitchFamily="34" charset="-79"/>
                      </a:rPr>
                      <m:t>1</m:t>
                    </m:r>
                  </m:oMath>
                </a14:m>
                <a:r>
                  <a:rPr lang="he-IL" sz="1400" b="0" dirty="0">
                    <a:solidFill>
                      <a:srgbClr val="008080"/>
                    </a:solidFill>
                    <a:latin typeface="Narkisim" panose="020E0502050101010101" pitchFamily="34" charset="-79"/>
                    <a:cs typeface="Narkisim" panose="020E0502050101010101" pitchFamily="34" charset="-79"/>
                  </a:rPr>
                  <a:t> עבור </a:t>
                </a:r>
                <a14:m>
                  <m:oMath xmlns:m="http://schemas.openxmlformats.org/officeDocument/2006/math">
                    <m:r>
                      <a:rPr lang="en-US" sz="1400" b="0" i="1" smtClean="0">
                        <a:solidFill>
                          <a:srgbClr val="008080"/>
                        </a:solidFill>
                        <a:latin typeface="Cambria Math" panose="02040503050406030204" pitchFamily="18" charset="0"/>
                        <a:cs typeface="Narkisim" panose="020E0502050101010101" pitchFamily="34" charset="-79"/>
                      </a:rPr>
                      <m:t>0</m:t>
                    </m:r>
                    <m:r>
                      <a:rPr lang="en-US" sz="1400" b="0" i="1" smtClean="0">
                        <a:solidFill>
                          <a:srgbClr val="008080"/>
                        </a:solidFill>
                        <a:latin typeface="Cambria Math" panose="02040503050406030204" pitchFamily="18" charset="0"/>
                        <a:cs typeface="Narkisim" panose="020E0502050101010101" pitchFamily="34" charset="-79"/>
                      </a:rPr>
                      <m:t>≤</m:t>
                    </m:r>
                    <m:r>
                      <a:rPr lang="en-US" sz="1400" b="0" i="1" smtClean="0">
                        <a:solidFill>
                          <a:srgbClr val="008080"/>
                        </a:solidFill>
                        <a:latin typeface="Cambria Math" panose="02040503050406030204" pitchFamily="18" charset="0"/>
                        <a:cs typeface="Narkisim" panose="020E0502050101010101" pitchFamily="34" charset="-79"/>
                      </a:rPr>
                      <m:t>𝑗</m:t>
                    </m:r>
                    <m:r>
                      <a:rPr lang="en-US" sz="1400" b="0" i="1" smtClean="0">
                        <a:solidFill>
                          <a:srgbClr val="008080"/>
                        </a:solidFill>
                        <a:latin typeface="Cambria Math" panose="02040503050406030204" pitchFamily="18" charset="0"/>
                        <a:cs typeface="Narkisim" panose="020E0502050101010101" pitchFamily="34" charset="-79"/>
                      </a:rPr>
                      <m:t>≤</m:t>
                    </m:r>
                    <m:r>
                      <a:rPr lang="en-US" sz="1400" b="0" i="1" smtClean="0">
                        <a:solidFill>
                          <a:srgbClr val="008080"/>
                        </a:solidFill>
                        <a:latin typeface="Cambria Math" panose="02040503050406030204" pitchFamily="18" charset="0"/>
                        <a:cs typeface="Narkisim" panose="020E0502050101010101" pitchFamily="34" charset="-79"/>
                      </a:rPr>
                      <m:t>𝑠</m:t>
                    </m:r>
                    <m:r>
                      <a:rPr lang="en-US" sz="1400" b="0" i="1" smtClean="0">
                        <a:solidFill>
                          <a:srgbClr val="008080"/>
                        </a:solidFill>
                        <a:latin typeface="Cambria Math" panose="02040503050406030204" pitchFamily="18" charset="0"/>
                        <a:cs typeface="Narkisim" panose="020E0502050101010101" pitchFamily="34" charset="-79"/>
                      </a:rPr>
                      <m:t>−</m:t>
                    </m:r>
                    <m:r>
                      <a:rPr lang="en-US" sz="1400" b="0" i="1" smtClean="0">
                        <a:solidFill>
                          <a:srgbClr val="008080"/>
                        </a:solidFill>
                        <a:latin typeface="Cambria Math" panose="02040503050406030204" pitchFamily="18" charset="0"/>
                        <a:cs typeface="Narkisim" panose="020E0502050101010101" pitchFamily="34" charset="-79"/>
                      </a:rPr>
                      <m:t>1</m:t>
                    </m:r>
                    <m:r>
                      <a:rPr lang="en-US" sz="1400" b="0" i="1" smtClean="0">
                        <a:solidFill>
                          <a:srgbClr val="008080"/>
                        </a:solidFill>
                        <a:latin typeface="Cambria Math" panose="02040503050406030204" pitchFamily="18" charset="0"/>
                        <a:cs typeface="Narkisim" panose="020E0502050101010101" pitchFamily="34" charset="-79"/>
                      </a:rPr>
                      <m:t> </m:t>
                    </m:r>
                  </m:oMath>
                </a14:m>
                <a:r>
                  <a:rPr lang="he-IL" sz="1400" b="0" dirty="0">
                    <a:solidFill>
                      <a:srgbClr val="008080"/>
                    </a:solidFill>
                    <a:latin typeface="Narkisim" panose="020E0502050101010101" pitchFamily="34" charset="-79"/>
                    <a:cs typeface="Narkisim" panose="020E0502050101010101" pitchFamily="34" charset="-79"/>
                  </a:rPr>
                  <a:t> כלשהו.</a:t>
                </a:r>
              </a:p>
              <a:p>
                <a:pPr algn="just">
                  <a:buSzPct val="100000"/>
                  <a:buBlip>
                    <a:blip r:embed="rId2"/>
                  </a:buBlip>
                </a:pPr>
                <a:r>
                  <a:rPr lang="he-IL" sz="1800" b="0" dirty="0">
                    <a:solidFill>
                      <a:srgbClr val="008080"/>
                    </a:solidFill>
                    <a:latin typeface="Narkisim" panose="020E0502050101010101" pitchFamily="34" charset="-79"/>
                    <a:cs typeface="Narkisim" panose="020E0502050101010101" pitchFamily="34" charset="-79"/>
                  </a:rPr>
                  <a:t>אם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b="0" dirty="0">
                    <a:solidFill>
                      <a:srgbClr val="008080"/>
                    </a:solidFill>
                    <a:latin typeface="Narkisim" panose="020E0502050101010101" pitchFamily="34" charset="-79"/>
                    <a:cs typeface="Narkisim" panose="020E0502050101010101" pitchFamily="34" charset="-79"/>
                  </a:rPr>
                  <a:t> ראשוני, אזי תנאי זה חייב להתקיים והסיבוכיות: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𝑂</m:t>
                    </m:r>
                    <m:r>
                      <a:rPr lang="en-US" sz="1800" b="0" i="1" smtClean="0">
                        <a:solidFill>
                          <a:srgbClr val="008080"/>
                        </a:solidFill>
                        <a:latin typeface="Cambria Math" panose="02040503050406030204" pitchFamily="18" charset="0"/>
                        <a:cs typeface="Narkisim" panose="020E0502050101010101" pitchFamily="34" charset="-79"/>
                      </a:rPr>
                      <m:t>(</m:t>
                    </m:r>
                    <m:func>
                      <m:funcPr>
                        <m:ctrlPr>
                          <a:rPr lang="en-US" sz="1800" b="0" i="1" smtClean="0">
                            <a:solidFill>
                              <a:srgbClr val="008080"/>
                            </a:solidFill>
                            <a:latin typeface="Cambria Math" panose="02040503050406030204" pitchFamily="18" charset="0"/>
                            <a:cs typeface="Narkisim" panose="020E0502050101010101" pitchFamily="34" charset="-79"/>
                          </a:rPr>
                        </m:ctrlPr>
                      </m:funcPr>
                      <m:fName>
                        <m:sSup>
                          <m:sSupPr>
                            <m:ctrlPr>
                              <a:rPr lang="en-US" sz="1800" b="0" i="1" smtClean="0">
                                <a:solidFill>
                                  <a:srgbClr val="008080"/>
                                </a:solidFill>
                                <a:latin typeface="Cambria Math" panose="02040503050406030204" pitchFamily="18" charset="0"/>
                                <a:cs typeface="Narkisim" panose="020E0502050101010101" pitchFamily="34" charset="-79"/>
                              </a:rPr>
                            </m:ctrlPr>
                          </m:sSupPr>
                          <m:e>
                            <m:r>
                              <m:rPr>
                                <m:sty m:val="p"/>
                              </m:rPr>
                              <a:rPr lang="en-US" sz="1800" b="0" i="0" smtClean="0">
                                <a:solidFill>
                                  <a:srgbClr val="008080"/>
                                </a:solidFill>
                                <a:latin typeface="Cambria Math" panose="02040503050406030204" pitchFamily="18" charset="0"/>
                                <a:cs typeface="Narkisim" panose="020E0502050101010101" pitchFamily="34" charset="-79"/>
                              </a:rPr>
                              <m:t>log</m:t>
                            </m:r>
                          </m:e>
                          <m:sup>
                            <m:r>
                              <a:rPr lang="en-US" sz="1800" b="0" i="1" smtClean="0">
                                <a:solidFill>
                                  <a:srgbClr val="008080"/>
                                </a:solidFill>
                                <a:latin typeface="Cambria Math" panose="02040503050406030204" pitchFamily="18" charset="0"/>
                                <a:cs typeface="Narkisim" panose="020E0502050101010101" pitchFamily="34" charset="-79"/>
                              </a:rPr>
                              <m:t>3</m:t>
                            </m:r>
                          </m:sup>
                        </m:sSup>
                      </m:fName>
                      <m:e>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e>
                    </m:func>
                  </m:oMath>
                </a14:m>
                <a:r>
                  <a:rPr lang="he-IL" sz="1800" b="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כעת, נבחר באקראי את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𝑎</m:t>
                    </m:r>
                  </m:oMath>
                </a14:m>
                <a:r>
                  <a:rPr lang="he-IL" sz="1800" b="0" dirty="0">
                    <a:solidFill>
                      <a:srgbClr val="008080"/>
                    </a:solidFill>
                    <a:latin typeface="Narkisim" panose="020E0502050101010101" pitchFamily="34" charset="-79"/>
                    <a:cs typeface="Narkisim" panose="020E0502050101010101" pitchFamily="34" charset="-79"/>
                  </a:rPr>
                  <a:t> ונבדוק את 1,2, אם הם אינם מתקיימים אזי בוודאי ש-</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b="0" dirty="0">
                    <a:solidFill>
                      <a:srgbClr val="008080"/>
                    </a:solidFill>
                    <a:latin typeface="Narkisim" panose="020E0502050101010101" pitchFamily="34" charset="-79"/>
                    <a:cs typeface="Narkisim" panose="020E0502050101010101" pitchFamily="34" charset="-79"/>
                  </a:rPr>
                  <a:t> פריק ונחזיר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𝑓𝑎𝑙𝑠𝑒</m:t>
                    </m:r>
                  </m:oMath>
                </a14:m>
                <a:r>
                  <a:rPr lang="he-IL" sz="1800" b="0" dirty="0">
                    <a:solidFill>
                      <a:srgbClr val="008080"/>
                    </a:solidFill>
                    <a:latin typeface="Narkisim" panose="020E0502050101010101" pitchFamily="34" charset="-79"/>
                    <a:cs typeface="Narkisim" panose="020E0502050101010101" pitchFamily="34" charset="-79"/>
                  </a:rPr>
                  <a:t>. אם אחד מתקיים, אז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𝑎</m:t>
                    </m:r>
                  </m:oMath>
                </a14:m>
                <a:r>
                  <a:rPr lang="he-IL" sz="1800" b="0" dirty="0">
                    <a:solidFill>
                      <a:srgbClr val="008080"/>
                    </a:solidFill>
                    <a:latin typeface="Narkisim" panose="020E0502050101010101" pitchFamily="34" charset="-79"/>
                    <a:cs typeface="Narkisim" panose="020E0502050101010101" pitchFamily="34" charset="-79"/>
                  </a:rPr>
                  <a:t> יקרא עד לראשוניות של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b="0" dirty="0">
                    <a:solidFill>
                      <a:srgbClr val="008080"/>
                    </a:solidFill>
                    <a:latin typeface="Narkisim" panose="020E0502050101010101" pitchFamily="34" charset="-79"/>
                    <a:cs typeface="Narkisim" panose="020E0502050101010101" pitchFamily="34" charset="-79"/>
                  </a:rPr>
                  <a:t>. ניתן להוכיח כי עבור מספר פריק מסוים, </a:t>
                </a:r>
                <a14:m>
                  <m:oMath xmlns:m="http://schemas.openxmlformats.org/officeDocument/2006/math">
                    <m:f>
                      <m:fPr>
                        <m:ctrlPr>
                          <a:rPr lang="he-IL" sz="1800" b="0" i="1" smtClean="0">
                            <a:solidFill>
                              <a:srgbClr val="008080"/>
                            </a:solidFill>
                            <a:latin typeface="Cambria Math" panose="02040503050406030204" pitchFamily="18" charset="0"/>
                            <a:cs typeface="Narkisim" panose="020E0502050101010101" pitchFamily="34" charset="-79"/>
                          </a:rPr>
                        </m:ctrlPr>
                      </m:fPr>
                      <m:num>
                        <m:r>
                          <a:rPr lang="he-IL" sz="1800" b="0" i="1" smtClean="0">
                            <a:solidFill>
                              <a:srgbClr val="008080"/>
                            </a:solidFill>
                            <a:latin typeface="Cambria Math" panose="02040503050406030204" pitchFamily="18" charset="0"/>
                            <a:cs typeface="Narkisim" panose="020E0502050101010101" pitchFamily="34" charset="-79"/>
                          </a:rPr>
                          <m:t>1</m:t>
                        </m:r>
                      </m:num>
                      <m:den>
                        <m:r>
                          <a:rPr lang="he-IL" sz="1800" b="0" i="1" smtClean="0">
                            <a:solidFill>
                              <a:srgbClr val="008080"/>
                            </a:solidFill>
                            <a:latin typeface="Cambria Math" panose="02040503050406030204" pitchFamily="18" charset="0"/>
                            <a:cs typeface="Narkisim" panose="020E0502050101010101" pitchFamily="34" charset="-79"/>
                          </a:rPr>
                          <m:t>4</m:t>
                        </m:r>
                      </m:den>
                    </m:f>
                  </m:oMath>
                </a14:m>
                <a:r>
                  <a:rPr lang="he-IL" sz="1800" b="0" dirty="0">
                    <a:solidFill>
                      <a:srgbClr val="008080"/>
                    </a:solidFill>
                    <a:latin typeface="Narkisim" panose="020E0502050101010101" pitchFamily="34" charset="-79"/>
                    <a:cs typeface="Narkisim" panose="020E0502050101010101" pitchFamily="34" charset="-79"/>
                  </a:rPr>
                  <a:t>  מהמספרים עד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1</m:t>
                    </m:r>
                  </m:oMath>
                </a14:m>
                <a:r>
                  <a:rPr lang="he-IL" sz="1800" b="0" dirty="0">
                    <a:solidFill>
                      <a:srgbClr val="008080"/>
                    </a:solidFill>
                    <a:latin typeface="Narkisim" panose="020E0502050101010101" pitchFamily="34" charset="-79"/>
                    <a:cs typeface="Narkisim" panose="020E0502050101010101" pitchFamily="34" charset="-79"/>
                  </a:rPr>
                  <a:t> עלולים להיות עדים (שקריים כמובן) לראשוניות של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b="0" dirty="0">
                    <a:solidFill>
                      <a:srgbClr val="008080"/>
                    </a:solidFill>
                    <a:latin typeface="Narkisim" panose="020E0502050101010101" pitchFamily="34" charset="-79"/>
                    <a:cs typeface="Narkisim" panose="020E0502050101010101" pitchFamily="34" charset="-79"/>
                  </a:rPr>
                  <a:t>. </a:t>
                </a:r>
                <a:r>
                  <a:rPr lang="he-IL" sz="1800" dirty="0">
                    <a:solidFill>
                      <a:srgbClr val="008080"/>
                    </a:solidFill>
                    <a:latin typeface="Narkisim" panose="020E0502050101010101" pitchFamily="34" charset="-79"/>
                    <a:cs typeface="Narkisim" panose="020E0502050101010101" pitchFamily="34" charset="-79"/>
                  </a:rPr>
                  <a:t>נחזור על התהליך הנ"ל, ובכל פעם נגריל מספר, אם הוא אכן עד, נחתוך ברבע את הסיכוי לשגיאה; ובכך לאחר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𝑘</m:t>
                    </m:r>
                  </m:oMath>
                </a14:m>
                <a:r>
                  <a:rPr lang="he-IL" sz="1800" b="0" dirty="0">
                    <a:solidFill>
                      <a:srgbClr val="008080"/>
                    </a:solidFill>
                    <a:latin typeface="Narkisim" panose="020E0502050101010101" pitchFamily="34" charset="-79"/>
                    <a:cs typeface="Narkisim" panose="020E0502050101010101" pitchFamily="34" charset="-79"/>
                  </a:rPr>
                  <a:t> איטרציות של התהליך, אם האלגוריתם החזיר ש-</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b="0" dirty="0">
                    <a:solidFill>
                      <a:srgbClr val="008080"/>
                    </a:solidFill>
                    <a:latin typeface="Narkisim" panose="020E0502050101010101" pitchFamily="34" charset="-79"/>
                    <a:cs typeface="Narkisim" panose="020E0502050101010101" pitchFamily="34" charset="-79"/>
                  </a:rPr>
                  <a:t> ראשונית אזי הסיכוי לשגיאה הוא </a:t>
                </a:r>
                <a14:m>
                  <m:oMath xmlns:m="http://schemas.openxmlformats.org/officeDocument/2006/math">
                    <m:sSup>
                      <m:sSupPr>
                        <m:ctrlPr>
                          <a:rPr lang="en-US" sz="1800" b="0" i="1" smtClean="0">
                            <a:solidFill>
                              <a:srgbClr val="008080"/>
                            </a:solidFill>
                            <a:latin typeface="Cambria Math" panose="02040503050406030204" pitchFamily="18" charset="0"/>
                            <a:cs typeface="Narkisim" panose="020E0502050101010101" pitchFamily="34" charset="-79"/>
                          </a:rPr>
                        </m:ctrlPr>
                      </m:sSupPr>
                      <m:e>
                        <m:r>
                          <a:rPr lang="en-US" sz="1800" b="0" i="1" smtClean="0">
                            <a:solidFill>
                              <a:srgbClr val="008080"/>
                            </a:solidFill>
                            <a:latin typeface="Cambria Math" panose="02040503050406030204" pitchFamily="18" charset="0"/>
                            <a:cs typeface="Narkisim" panose="020E0502050101010101" pitchFamily="34" charset="-79"/>
                          </a:rPr>
                          <m:t>4</m:t>
                        </m:r>
                      </m:e>
                      <m:sup>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𝑘</m:t>
                        </m:r>
                      </m:sup>
                    </m:sSup>
                  </m:oMath>
                </a14:m>
                <a:r>
                  <a:rPr lang="he-IL" sz="1800" b="0" dirty="0">
                    <a:solidFill>
                      <a:srgbClr val="008080"/>
                    </a:solidFill>
                    <a:latin typeface="Narkisim" panose="020E0502050101010101" pitchFamily="34" charset="-79"/>
                    <a:cs typeface="Narkisim" panose="020E0502050101010101" pitchFamily="34" charset="-79"/>
                  </a:rPr>
                  <a:t>. </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בתעשייה נהוג שהשגיאה כאן לא תעלה על </a:t>
                </a:r>
                <a14:m>
                  <m:oMath xmlns:m="http://schemas.openxmlformats.org/officeDocument/2006/math">
                    <m:sSup>
                      <m:sSupPr>
                        <m:ctrlPr>
                          <a:rPr lang="he-IL" sz="1800" b="0" i="1" smtClean="0">
                            <a:solidFill>
                              <a:srgbClr val="008080"/>
                            </a:solidFill>
                            <a:latin typeface="Cambria Math" panose="02040503050406030204" pitchFamily="18" charset="0"/>
                            <a:cs typeface="Narkisim" panose="020E0502050101010101" pitchFamily="34" charset="-79"/>
                          </a:rPr>
                        </m:ctrlPr>
                      </m:sSupPr>
                      <m:e>
                        <m:r>
                          <a:rPr lang="he-IL" sz="1800" b="0" i="1" smtClean="0">
                            <a:solidFill>
                              <a:srgbClr val="008080"/>
                            </a:solidFill>
                            <a:latin typeface="Cambria Math" panose="02040503050406030204" pitchFamily="18" charset="0"/>
                            <a:cs typeface="Narkisim" panose="020E0502050101010101" pitchFamily="34" charset="-79"/>
                          </a:rPr>
                          <m:t>2</m:t>
                        </m:r>
                      </m:e>
                      <m:sup>
                        <m:r>
                          <a:rPr lang="he-IL" sz="1800" b="0" i="1" smtClean="0">
                            <a:solidFill>
                              <a:srgbClr val="008080"/>
                            </a:solidFill>
                            <a:latin typeface="Cambria Math" panose="02040503050406030204" pitchFamily="18" charset="0"/>
                            <a:cs typeface="Narkisim" panose="020E0502050101010101" pitchFamily="34" charset="-79"/>
                          </a:rPr>
                          <m:t>−</m:t>
                        </m:r>
                        <m:r>
                          <a:rPr lang="he-IL" sz="1800" b="0" i="1" smtClean="0">
                            <a:solidFill>
                              <a:srgbClr val="008080"/>
                            </a:solidFill>
                            <a:latin typeface="Cambria Math" panose="02040503050406030204" pitchFamily="18" charset="0"/>
                            <a:cs typeface="Narkisim" panose="020E0502050101010101" pitchFamily="34" charset="-79"/>
                          </a:rPr>
                          <m:t>128</m:t>
                        </m:r>
                      </m:sup>
                    </m:sSup>
                  </m:oMath>
                </a14:m>
                <a:r>
                  <a:rPr lang="he-IL" sz="1800" b="0" dirty="0">
                    <a:solidFill>
                      <a:srgbClr val="008080"/>
                    </a:solidFill>
                    <a:latin typeface="Narkisim" panose="020E0502050101010101" pitchFamily="34" charset="-79"/>
                    <a:cs typeface="Narkisim" panose="020E0502050101010101" pitchFamily="34" charset="-79"/>
                  </a:rPr>
                  <a:t>. ולכן 64 איטרציות יספיקו!</a:t>
                </a:r>
                <a:endParaRPr lang="en-US" sz="1800" b="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marL="0" indent="0" algn="just">
                  <a:buSzPct val="100000"/>
                  <a:buNone/>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p:txBody>
          </p:sp>
        </mc:Choice>
        <mc:Fallback>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33473" y="1760159"/>
                <a:ext cx="11925054" cy="5191432"/>
              </a:xfrm>
              <a:blipFill>
                <a:blip r:embed="rId3"/>
                <a:stretch>
                  <a:fillRect l="-1483" t="-1410" r="-409"/>
                </a:stretch>
              </a:blipFill>
            </p:spPr>
            <p:txBody>
              <a:bodyPr/>
              <a:lstStyle/>
              <a:p>
                <a:r>
                  <a:rPr lang="he-IL">
                    <a:noFill/>
                  </a:rPr>
                  <a:t> </a:t>
                </a:r>
              </a:p>
            </p:txBody>
          </p:sp>
        </mc:Fallback>
      </mc:AlternateContent>
    </p:spTree>
    <p:extLst>
      <p:ext uri="{BB962C8B-B14F-4D97-AF65-F5344CB8AC3E}">
        <p14:creationId xmlns:p14="http://schemas.microsoft.com/office/powerpoint/2010/main" val="3860527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יצירת מפתחות – בעיה!</a:t>
            </a: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1" spcCol="288000">
                <a:normAutofit/>
              </a:bodyPr>
              <a:lstStyle/>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בשקופית הקודמת, כאשר תיארתי את אלגוריתם מילר-רבין, ניתן להבחין כי צצה בעיה. כאשר נבדקים השוויונות הדרושים, אנו עלולים להעלות את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𝑎</m:t>
                    </m:r>
                  </m:oMath>
                </a14:m>
                <a:r>
                  <a:rPr lang="he-IL" sz="1800" dirty="0">
                    <a:solidFill>
                      <a:srgbClr val="008080"/>
                    </a:solidFill>
                    <a:latin typeface="Narkisim" panose="020E0502050101010101" pitchFamily="34" charset="-79"/>
                    <a:cs typeface="Narkisim" panose="020E0502050101010101" pitchFamily="34" charset="-79"/>
                  </a:rPr>
                  <a:t> בחזקת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1</m:t>
                    </m:r>
                  </m:oMath>
                </a14:m>
                <a:r>
                  <a:rPr lang="he-IL" sz="1800" dirty="0">
                    <a:solidFill>
                      <a:srgbClr val="008080"/>
                    </a:solidFill>
                    <a:latin typeface="Narkisim" panose="020E0502050101010101" pitchFamily="34" charset="-79"/>
                    <a:cs typeface="Narkisim" panose="020E0502050101010101" pitchFamily="34" charset="-79"/>
                  </a:rPr>
                  <a:t>, כפי שכבר נאמר,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dirty="0">
                    <a:solidFill>
                      <a:srgbClr val="008080"/>
                    </a:solidFill>
                    <a:latin typeface="Narkisim" panose="020E0502050101010101" pitchFamily="34" charset="-79"/>
                    <a:cs typeface="Narkisim" panose="020E0502050101010101" pitchFamily="34" charset="-79"/>
                  </a:rPr>
                  <a:t> הוא מספר עצום לאין שיעור(לפחות 500 ספרות), ולכן בנוסף לקושי העצום בלחשב אותו בדרך הנאיבית, גם לא יהיה מקום במחשב לאחסן מספר כה עצום. אמנם באלגוריתם מילר-רבין, משתמשים בשיטה שונה לחישוב העלאה בחזקה אך רציתי לדבר על ביצוע הפעולה הזו באופן כללי מכיוון שנזדקק לה בהמשך.</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הפתרון לבעיה זו הוא להפסיק לעבוד עם קבוצת השלמים, ולהתחיל לעבוד עם קבוצת השלמים מודולו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dirty="0">
                    <a:solidFill>
                      <a:srgbClr val="008080"/>
                    </a:solidFill>
                    <a:latin typeface="Narkisim" panose="020E0502050101010101" pitchFamily="34" charset="-79"/>
                    <a:cs typeface="Narkisim" panose="020E0502050101010101" pitchFamily="34" charset="-79"/>
                  </a:rPr>
                  <a:t>. כלומר, יש לזכור כי איננו באמת מעוניינים בחישוב </a:t>
                </a:r>
                <a14:m>
                  <m:oMath xmlns:m="http://schemas.openxmlformats.org/officeDocument/2006/math">
                    <m:sSup>
                      <m:sSupPr>
                        <m:ctrlPr>
                          <a:rPr lang="en-US" sz="1800" b="0" i="1" smtClean="0">
                            <a:solidFill>
                              <a:srgbClr val="008080"/>
                            </a:solidFill>
                            <a:latin typeface="Cambria Math" panose="02040503050406030204" pitchFamily="18" charset="0"/>
                            <a:cs typeface="Narkisim" panose="020E0502050101010101" pitchFamily="34" charset="-79"/>
                          </a:rPr>
                        </m:ctrlPr>
                      </m:sSupPr>
                      <m:e>
                        <m:r>
                          <a:rPr lang="en-US" sz="1800" b="0" i="1" smtClean="0">
                            <a:solidFill>
                              <a:srgbClr val="008080"/>
                            </a:solidFill>
                            <a:latin typeface="Cambria Math" panose="02040503050406030204" pitchFamily="18" charset="0"/>
                            <a:cs typeface="Narkisim" panose="020E0502050101010101" pitchFamily="34" charset="-79"/>
                          </a:rPr>
                          <m:t>𝑎</m:t>
                        </m:r>
                      </m:e>
                      <m:sup>
                        <m:r>
                          <a:rPr lang="en-US" sz="1800" b="0" i="1" smtClean="0">
                            <a:solidFill>
                              <a:srgbClr val="008080"/>
                            </a:solidFill>
                            <a:latin typeface="Cambria Math" panose="02040503050406030204" pitchFamily="18" charset="0"/>
                            <a:cs typeface="Narkisim" panose="020E0502050101010101" pitchFamily="34" charset="-79"/>
                          </a:rPr>
                          <m:t>𝑛</m:t>
                        </m:r>
                      </m:sup>
                    </m:sSup>
                  </m:oMath>
                </a14:m>
                <a:r>
                  <a:rPr lang="he-IL" sz="1800" dirty="0">
                    <a:solidFill>
                      <a:srgbClr val="008080"/>
                    </a:solidFill>
                    <a:latin typeface="Narkisim" panose="020E0502050101010101" pitchFamily="34" charset="-79"/>
                    <a:cs typeface="Narkisim" panose="020E0502050101010101" pitchFamily="34" charset="-79"/>
                  </a:rPr>
                  <a:t> כשלעצמו, אלא את </a:t>
                </a:r>
                <a14:m>
                  <m:oMath xmlns:m="http://schemas.openxmlformats.org/officeDocument/2006/math">
                    <m:sSup>
                      <m:sSupPr>
                        <m:ctrlPr>
                          <a:rPr lang="en-US" sz="1800" b="0" i="1" smtClean="0">
                            <a:solidFill>
                              <a:srgbClr val="008080"/>
                            </a:solidFill>
                            <a:latin typeface="Cambria Math" panose="02040503050406030204" pitchFamily="18" charset="0"/>
                            <a:cs typeface="Narkisim" panose="020E0502050101010101" pitchFamily="34" charset="-79"/>
                          </a:rPr>
                        </m:ctrlPr>
                      </m:sSupPr>
                      <m:e>
                        <m:r>
                          <a:rPr lang="en-US" sz="1800" b="0" i="1" smtClean="0">
                            <a:solidFill>
                              <a:srgbClr val="008080"/>
                            </a:solidFill>
                            <a:latin typeface="Cambria Math" panose="02040503050406030204" pitchFamily="18" charset="0"/>
                            <a:cs typeface="Narkisim" panose="020E0502050101010101" pitchFamily="34" charset="-79"/>
                          </a:rPr>
                          <m:t>𝑎</m:t>
                        </m:r>
                      </m:e>
                      <m:sup>
                        <m:r>
                          <a:rPr lang="en-US" sz="1800" b="0" i="1" smtClean="0">
                            <a:solidFill>
                              <a:srgbClr val="008080"/>
                            </a:solidFill>
                            <a:latin typeface="Cambria Math" panose="02040503050406030204" pitchFamily="18" charset="0"/>
                            <a:cs typeface="Narkisim" panose="020E0502050101010101" pitchFamily="34" charset="-79"/>
                          </a:rPr>
                          <m:t>𝑛</m:t>
                        </m:r>
                      </m:sup>
                    </m:sSup>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𝑚𝑜𝑑</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dirty="0">
                    <a:solidFill>
                      <a:srgbClr val="008080"/>
                    </a:solidFill>
                    <a:latin typeface="Narkisim" panose="020E0502050101010101" pitchFamily="34" charset="-79"/>
                    <a:cs typeface="Narkisim" panose="020E0502050101010101" pitchFamily="34" charset="-79"/>
                  </a:rPr>
                  <a:t>, ולכן כמובן שיהיה קטן מ-</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הדרך הנאיבית ביותר לחשב אותו היא כזו:</a:t>
                </a:r>
              </a:p>
              <a:p>
                <a:pPr marL="800100" lvl="1" indent="-342900" algn="just">
                  <a:buSzPct val="100000"/>
                  <a:buFont typeface="+mj-lt"/>
                  <a:buAutoNum type="arabicPeriod"/>
                </a:pPr>
                <a14:m>
                  <m:oMath xmlns:m="http://schemas.openxmlformats.org/officeDocument/2006/math">
                    <m:r>
                      <a:rPr lang="en-US" sz="1400" b="0" i="1" smtClean="0">
                        <a:solidFill>
                          <a:srgbClr val="008080"/>
                        </a:solidFill>
                        <a:latin typeface="Cambria Math" panose="02040503050406030204" pitchFamily="18" charset="0"/>
                        <a:cs typeface="Narkisim" panose="020E0502050101010101" pitchFamily="34" charset="-79"/>
                      </a:rPr>
                      <m:t>𝑎</m:t>
                    </m:r>
                    <m:r>
                      <a:rPr lang="en-US" sz="1400" b="0" i="1" smtClean="0">
                        <a:solidFill>
                          <a:srgbClr val="008080"/>
                        </a:solidFill>
                        <a:latin typeface="Cambria Math" panose="02040503050406030204" pitchFamily="18" charset="0"/>
                        <a:cs typeface="Narkisim" panose="020E0502050101010101" pitchFamily="34" charset="-79"/>
                      </a:rPr>
                      <m:t>%=</m:t>
                    </m:r>
                    <m:r>
                      <a:rPr lang="en-US" sz="1400" b="0" i="1" smtClean="0">
                        <a:solidFill>
                          <a:srgbClr val="008080"/>
                        </a:solidFill>
                        <a:latin typeface="Cambria Math" panose="02040503050406030204" pitchFamily="18" charset="0"/>
                        <a:cs typeface="Narkisim" panose="020E0502050101010101" pitchFamily="34" charset="-79"/>
                      </a:rPr>
                      <m:t>𝑛</m:t>
                    </m:r>
                  </m:oMath>
                </a14:m>
                <a:endParaRPr lang="en-US" sz="1400" b="0" i="1" dirty="0">
                  <a:solidFill>
                    <a:srgbClr val="008080"/>
                  </a:solidFill>
                  <a:latin typeface="Cambria Math" panose="02040503050406030204" pitchFamily="18" charset="0"/>
                  <a:cs typeface="Narkisim" panose="020E0502050101010101" pitchFamily="34" charset="-79"/>
                </a:endParaRPr>
              </a:p>
              <a:p>
                <a:pPr marL="800100" lvl="1" indent="-342900" algn="just">
                  <a:buSzPct val="100000"/>
                  <a:buFont typeface="+mj-lt"/>
                  <a:buAutoNum type="arabicPeriod"/>
                </a:pPr>
                <a14:m>
                  <m:oMath xmlns:m="http://schemas.openxmlformats.org/officeDocument/2006/math">
                    <m:r>
                      <a:rPr lang="en-US" sz="1400" b="0" i="1" smtClean="0">
                        <a:solidFill>
                          <a:srgbClr val="008080"/>
                        </a:solidFill>
                        <a:latin typeface="Cambria Math" panose="02040503050406030204" pitchFamily="18" charset="0"/>
                        <a:cs typeface="Narkisim" panose="020E0502050101010101" pitchFamily="34" charset="-79"/>
                      </a:rPr>
                      <m:t>𝑟𝑒𝑠</m:t>
                    </m:r>
                    <m:r>
                      <a:rPr lang="en-US" sz="1400" b="0" i="1" smtClean="0">
                        <a:solidFill>
                          <a:srgbClr val="008080"/>
                        </a:solidFill>
                        <a:latin typeface="Cambria Math" panose="02040503050406030204" pitchFamily="18" charset="0"/>
                        <a:cs typeface="Narkisim" panose="020E0502050101010101" pitchFamily="34" charset="-79"/>
                      </a:rPr>
                      <m:t>=</m:t>
                    </m:r>
                    <m:r>
                      <a:rPr lang="en-US" sz="1400" b="0" i="1" smtClean="0">
                        <a:solidFill>
                          <a:srgbClr val="008080"/>
                        </a:solidFill>
                        <a:latin typeface="Cambria Math" panose="02040503050406030204" pitchFamily="18" charset="0"/>
                        <a:cs typeface="Narkisim" panose="020E0502050101010101" pitchFamily="34" charset="-79"/>
                      </a:rPr>
                      <m:t>𝑎</m:t>
                    </m:r>
                  </m:oMath>
                </a14:m>
                <a:endParaRPr lang="he-IL" sz="1400" dirty="0">
                  <a:solidFill>
                    <a:srgbClr val="008080"/>
                  </a:solidFill>
                  <a:latin typeface="Narkisim" panose="020E0502050101010101" pitchFamily="34" charset="-79"/>
                  <a:cs typeface="Narkisim" panose="020E0502050101010101" pitchFamily="34" charset="-79"/>
                </a:endParaRPr>
              </a:p>
              <a:p>
                <a:pPr marL="800100" lvl="1" indent="-342900" algn="just">
                  <a:buSzPct val="100000"/>
                  <a:buFont typeface="+mj-lt"/>
                  <a:buAutoNum type="arabicPeriod"/>
                </a:pPr>
                <a:r>
                  <a:rPr lang="he-IL" sz="1400" dirty="0">
                    <a:solidFill>
                      <a:srgbClr val="008080"/>
                    </a:solidFill>
                    <a:latin typeface="Narkisim" panose="020E0502050101010101" pitchFamily="34" charset="-79"/>
                    <a:cs typeface="Narkisim" panose="020E0502050101010101" pitchFamily="34" charset="-79"/>
                  </a:rPr>
                  <a:t>מ - </a:t>
                </a:r>
                <a14:m>
                  <m:oMath xmlns:m="http://schemas.openxmlformats.org/officeDocument/2006/math">
                    <m:r>
                      <a:rPr lang="en-US" sz="1400" b="0" i="1" smtClean="0">
                        <a:solidFill>
                          <a:srgbClr val="008080"/>
                        </a:solidFill>
                        <a:latin typeface="Cambria Math" panose="02040503050406030204" pitchFamily="18" charset="0"/>
                        <a:cs typeface="Narkisim" panose="020E0502050101010101" pitchFamily="34" charset="-79"/>
                      </a:rPr>
                      <m:t>𝑖</m:t>
                    </m:r>
                    <m:r>
                      <a:rPr lang="en-US" sz="1400" b="0" i="1" smtClean="0">
                        <a:solidFill>
                          <a:srgbClr val="008080"/>
                        </a:solidFill>
                        <a:latin typeface="Cambria Math" panose="02040503050406030204" pitchFamily="18" charset="0"/>
                        <a:cs typeface="Narkisim" panose="020E0502050101010101" pitchFamily="34" charset="-79"/>
                      </a:rPr>
                      <m:t>=</m:t>
                    </m:r>
                    <m:r>
                      <a:rPr lang="en-US" sz="1400" b="0" i="1" smtClean="0">
                        <a:solidFill>
                          <a:srgbClr val="008080"/>
                        </a:solidFill>
                        <a:latin typeface="Cambria Math" panose="02040503050406030204" pitchFamily="18" charset="0"/>
                        <a:cs typeface="Narkisim" panose="020E0502050101010101" pitchFamily="34" charset="-79"/>
                      </a:rPr>
                      <m:t>2</m:t>
                    </m:r>
                  </m:oMath>
                </a14:m>
                <a:r>
                  <a:rPr lang="he-IL" sz="1400" dirty="0">
                    <a:solidFill>
                      <a:srgbClr val="008080"/>
                    </a:solidFill>
                    <a:latin typeface="Narkisim" panose="020E0502050101010101" pitchFamily="34" charset="-79"/>
                    <a:cs typeface="Narkisim" panose="020E0502050101010101" pitchFamily="34" charset="-79"/>
                  </a:rPr>
                  <a:t> עד </a:t>
                </a:r>
                <a14:m>
                  <m:oMath xmlns:m="http://schemas.openxmlformats.org/officeDocument/2006/math">
                    <m:r>
                      <a:rPr lang="en-US" sz="1400" b="0" i="1" smtClean="0">
                        <a:solidFill>
                          <a:srgbClr val="008080"/>
                        </a:solidFill>
                        <a:latin typeface="Cambria Math" panose="02040503050406030204" pitchFamily="18" charset="0"/>
                        <a:cs typeface="Narkisim" panose="020E0502050101010101" pitchFamily="34" charset="-79"/>
                      </a:rPr>
                      <m:t>𝑖</m:t>
                    </m:r>
                    <m:r>
                      <a:rPr lang="en-US" sz="1400" b="0" i="1" smtClean="0">
                        <a:solidFill>
                          <a:srgbClr val="008080"/>
                        </a:solidFill>
                        <a:latin typeface="Cambria Math" panose="02040503050406030204" pitchFamily="18" charset="0"/>
                        <a:cs typeface="Narkisim" panose="020E0502050101010101" pitchFamily="34" charset="-79"/>
                      </a:rPr>
                      <m:t>=</m:t>
                    </m:r>
                    <m:r>
                      <a:rPr lang="en-US" sz="1400" b="0" i="1" smtClean="0">
                        <a:solidFill>
                          <a:srgbClr val="008080"/>
                        </a:solidFill>
                        <a:latin typeface="Cambria Math" panose="02040503050406030204" pitchFamily="18" charset="0"/>
                        <a:cs typeface="Narkisim" panose="020E0502050101010101" pitchFamily="34" charset="-79"/>
                      </a:rPr>
                      <m:t>𝑛</m:t>
                    </m:r>
                  </m:oMath>
                </a14:m>
                <a:r>
                  <a:rPr lang="he-IL" sz="1400" dirty="0">
                    <a:solidFill>
                      <a:srgbClr val="008080"/>
                    </a:solidFill>
                    <a:latin typeface="Narkisim" panose="020E0502050101010101" pitchFamily="34" charset="-79"/>
                    <a:cs typeface="Narkisim" panose="020E0502050101010101" pitchFamily="34" charset="-79"/>
                  </a:rPr>
                  <a:t> בצע:</a:t>
                </a:r>
              </a:p>
              <a:p>
                <a:pPr marL="800100" lvl="1" indent="-342900" algn="just">
                  <a:buSzPct val="100000"/>
                  <a:buFont typeface="+mj-lt"/>
                  <a:buAutoNum type="arabicPeriod"/>
                </a:pPr>
                <a14:m>
                  <m:oMath xmlns:m="http://schemas.openxmlformats.org/officeDocument/2006/math">
                    <m:r>
                      <a:rPr lang="en-US" sz="1400" b="0" i="1" smtClean="0">
                        <a:solidFill>
                          <a:srgbClr val="008080"/>
                        </a:solidFill>
                        <a:latin typeface="Cambria Math" panose="02040503050406030204" pitchFamily="18" charset="0"/>
                        <a:cs typeface="Narkisim" panose="020E0502050101010101" pitchFamily="34" charset="-79"/>
                      </a:rPr>
                      <m:t>𝑟𝑒𝑠</m:t>
                    </m:r>
                    <m:r>
                      <a:rPr lang="en-US" sz="1400" b="0" i="1" smtClean="0">
                        <a:solidFill>
                          <a:srgbClr val="008080"/>
                        </a:solidFill>
                        <a:latin typeface="Cambria Math" panose="02040503050406030204" pitchFamily="18" charset="0"/>
                        <a:cs typeface="Narkisim" panose="020E0502050101010101" pitchFamily="34" charset="-79"/>
                      </a:rPr>
                      <m:t> ∗=</m:t>
                    </m:r>
                    <m:r>
                      <a:rPr lang="en-US" sz="1400" b="0" i="1" smtClean="0">
                        <a:solidFill>
                          <a:srgbClr val="008080"/>
                        </a:solidFill>
                        <a:latin typeface="Cambria Math" panose="02040503050406030204" pitchFamily="18" charset="0"/>
                        <a:cs typeface="Narkisim" panose="020E0502050101010101" pitchFamily="34" charset="-79"/>
                      </a:rPr>
                      <m:t>𝑎</m:t>
                    </m:r>
                    <m:r>
                      <a:rPr lang="en-US" sz="1400" b="0" i="1" smtClean="0">
                        <a:solidFill>
                          <a:srgbClr val="008080"/>
                        </a:solidFill>
                        <a:latin typeface="Cambria Math" panose="02040503050406030204" pitchFamily="18" charset="0"/>
                        <a:cs typeface="Narkisim" panose="020E0502050101010101" pitchFamily="34" charset="-79"/>
                      </a:rPr>
                      <m:t>,    </m:t>
                    </m:r>
                    <m:r>
                      <a:rPr lang="en-US" sz="1400" b="0" i="1" smtClean="0">
                        <a:solidFill>
                          <a:srgbClr val="008080"/>
                        </a:solidFill>
                        <a:latin typeface="Cambria Math" panose="02040503050406030204" pitchFamily="18" charset="0"/>
                        <a:cs typeface="Narkisim" panose="020E0502050101010101" pitchFamily="34" charset="-79"/>
                      </a:rPr>
                      <m:t>𝑟𝑒𝑠</m:t>
                    </m:r>
                    <m:r>
                      <a:rPr lang="en-US" sz="1400" b="0" i="1" smtClean="0">
                        <a:solidFill>
                          <a:srgbClr val="008080"/>
                        </a:solidFill>
                        <a:latin typeface="Cambria Math" panose="02040503050406030204" pitchFamily="18" charset="0"/>
                        <a:cs typeface="Narkisim" panose="020E0502050101010101" pitchFamily="34" charset="-79"/>
                      </a:rPr>
                      <m:t>%=</m:t>
                    </m:r>
                    <m:r>
                      <a:rPr lang="en-US" sz="1400" b="0" i="1" smtClean="0">
                        <a:solidFill>
                          <a:srgbClr val="008080"/>
                        </a:solidFill>
                        <a:latin typeface="Cambria Math" panose="02040503050406030204" pitchFamily="18" charset="0"/>
                        <a:cs typeface="Narkisim" panose="020E0502050101010101" pitchFamily="34" charset="-79"/>
                      </a:rPr>
                      <m:t>𝑛</m:t>
                    </m:r>
                  </m:oMath>
                </a14:m>
                <a:endParaRPr lang="he-IL" sz="14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אומנם בדרך זו, אין בעיה לשמור את </a:t>
                </a:r>
                <a14:m>
                  <m:oMath xmlns:m="http://schemas.openxmlformats.org/officeDocument/2006/math">
                    <m:sSup>
                      <m:sSupPr>
                        <m:ctrlPr>
                          <a:rPr lang="en-US" sz="1800" b="0" i="1" smtClean="0">
                            <a:solidFill>
                              <a:srgbClr val="008080"/>
                            </a:solidFill>
                            <a:latin typeface="Cambria Math" panose="02040503050406030204" pitchFamily="18" charset="0"/>
                            <a:cs typeface="Narkisim" panose="020E0502050101010101" pitchFamily="34" charset="-79"/>
                          </a:rPr>
                        </m:ctrlPr>
                      </m:sSupPr>
                      <m:e>
                        <m:r>
                          <a:rPr lang="en-US" sz="1800" b="0" i="1" smtClean="0">
                            <a:solidFill>
                              <a:srgbClr val="008080"/>
                            </a:solidFill>
                            <a:latin typeface="Cambria Math" panose="02040503050406030204" pitchFamily="18" charset="0"/>
                            <a:cs typeface="Narkisim" panose="020E0502050101010101" pitchFamily="34" charset="-79"/>
                          </a:rPr>
                          <m:t>𝑎</m:t>
                        </m:r>
                      </m:e>
                      <m:sup>
                        <m:r>
                          <a:rPr lang="en-US" sz="1800" b="0" i="1" smtClean="0">
                            <a:solidFill>
                              <a:srgbClr val="008080"/>
                            </a:solidFill>
                            <a:latin typeface="Cambria Math" panose="02040503050406030204" pitchFamily="18" charset="0"/>
                            <a:cs typeface="Narkisim" panose="020E0502050101010101" pitchFamily="34" charset="-79"/>
                          </a:rPr>
                          <m:t>𝑛</m:t>
                        </m:r>
                      </m:sup>
                    </m:sSup>
                  </m:oMath>
                </a14:m>
                <a:r>
                  <a:rPr lang="he-IL" sz="1800" dirty="0">
                    <a:solidFill>
                      <a:srgbClr val="008080"/>
                    </a:solidFill>
                    <a:latin typeface="Narkisim" panose="020E0502050101010101" pitchFamily="34" charset="-79"/>
                    <a:cs typeface="Narkisim" panose="020E0502050101010101" pitchFamily="34" charset="-79"/>
                  </a:rPr>
                  <a:t>, אך לרוץ בלולאה </a:t>
                </a:r>
                <a14:m>
                  <m:oMath xmlns:m="http://schemas.openxmlformats.org/officeDocument/2006/math">
                    <m:sSup>
                      <m:sSupPr>
                        <m:ctrlPr>
                          <a:rPr lang="he-IL" sz="1800" b="0" i="1" smtClean="0">
                            <a:solidFill>
                              <a:srgbClr val="008080"/>
                            </a:solidFill>
                            <a:latin typeface="Cambria Math" panose="02040503050406030204" pitchFamily="18" charset="0"/>
                            <a:cs typeface="Narkisim" panose="020E0502050101010101" pitchFamily="34" charset="-79"/>
                          </a:rPr>
                        </m:ctrlPr>
                      </m:sSupPr>
                      <m:e>
                        <m:r>
                          <a:rPr lang="he-IL" sz="1800" b="0" i="1" smtClean="0">
                            <a:solidFill>
                              <a:srgbClr val="008080"/>
                            </a:solidFill>
                            <a:latin typeface="Cambria Math" panose="02040503050406030204" pitchFamily="18" charset="0"/>
                            <a:cs typeface="Narkisim" panose="020E0502050101010101" pitchFamily="34" charset="-79"/>
                          </a:rPr>
                          <m:t>2</m:t>
                        </m:r>
                      </m:e>
                      <m:sup>
                        <m:r>
                          <a:rPr lang="he-IL" sz="1800" b="0" i="1" smtClean="0">
                            <a:solidFill>
                              <a:srgbClr val="008080"/>
                            </a:solidFill>
                            <a:latin typeface="Cambria Math" panose="02040503050406030204" pitchFamily="18" charset="0"/>
                            <a:cs typeface="Narkisim" panose="020E0502050101010101" pitchFamily="34" charset="-79"/>
                          </a:rPr>
                          <m:t>1024</m:t>
                        </m:r>
                      </m:sup>
                    </m:sSup>
                  </m:oMath>
                </a14:m>
                <a:r>
                  <a:rPr lang="he-IL" sz="1800" dirty="0">
                    <a:solidFill>
                      <a:srgbClr val="008080"/>
                    </a:solidFill>
                    <a:latin typeface="Narkisim" panose="020E0502050101010101" pitchFamily="34" charset="-79"/>
                    <a:cs typeface="Narkisim" panose="020E0502050101010101" pitchFamily="34" charset="-79"/>
                  </a:rPr>
                  <a:t>  איטרציות, כמובן שאינו אפשרי.</a:t>
                </a:r>
              </a:p>
              <a:p>
                <a:pPr marL="0" indent="0" algn="just">
                  <a:buSzPct val="100000"/>
                  <a:buNone/>
                </a:pPr>
                <a:r>
                  <a:rPr lang="he-IL" sz="1800" dirty="0">
                    <a:solidFill>
                      <a:srgbClr val="008080"/>
                    </a:solidFill>
                    <a:latin typeface="Narkisim" panose="020E0502050101010101" pitchFamily="34" charset="-79"/>
                    <a:cs typeface="Narkisim" panose="020E0502050101010101" pitchFamily="34" charset="-79"/>
                  </a:rPr>
                  <a:t> </a:t>
                </a: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marL="0" indent="0" algn="just">
                  <a:buSzPct val="100000"/>
                  <a:buNone/>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p:txBody>
          </p:sp>
        </mc:Choice>
        <mc:Fallback>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33473" y="1760159"/>
                <a:ext cx="11925054" cy="5191432"/>
              </a:xfrm>
              <a:blipFill>
                <a:blip r:embed="rId3"/>
                <a:stretch>
                  <a:fillRect l="-971" t="-1058" r="-409"/>
                </a:stretch>
              </a:blipFill>
            </p:spPr>
            <p:txBody>
              <a:bodyPr/>
              <a:lstStyle/>
              <a:p>
                <a:r>
                  <a:rPr lang="he-IL">
                    <a:noFill/>
                  </a:rPr>
                  <a:t> </a:t>
                </a:r>
              </a:p>
            </p:txBody>
          </p:sp>
        </mc:Fallback>
      </mc:AlternateContent>
      <p:pic>
        <p:nvPicPr>
          <p:cNvPr id="1026" name="Picture 2" descr="Modulus Operator Symbol">
            <a:extLst>
              <a:ext uri="{FF2B5EF4-FFF2-40B4-BE49-F238E27FC236}">
                <a16:creationId xmlns:a16="http://schemas.microsoft.com/office/drawing/2014/main" id="{CBFD7A85-BDA7-E55E-56F2-609465D1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225" y="5122558"/>
            <a:ext cx="1592630" cy="15926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84EFCB9E-26DA-8C6C-1154-414C7C2E1EB6}"/>
              </a:ext>
            </a:extLst>
          </p:cNvPr>
          <p:cNvPicPr>
            <a:picLocks noChangeAspect="1"/>
          </p:cNvPicPr>
          <p:nvPr/>
        </p:nvPicPr>
        <p:blipFill>
          <a:blip r:embed="rId5"/>
          <a:stretch>
            <a:fillRect/>
          </a:stretch>
        </p:blipFill>
        <p:spPr>
          <a:xfrm>
            <a:off x="7130125" y="5299748"/>
            <a:ext cx="4819650" cy="1238250"/>
          </a:xfrm>
          <a:prstGeom prst="rect">
            <a:avLst/>
          </a:prstGeom>
        </p:spPr>
      </p:pic>
    </p:spTree>
    <p:extLst>
      <p:ext uri="{BB962C8B-B14F-4D97-AF65-F5344CB8AC3E}">
        <p14:creationId xmlns:p14="http://schemas.microsoft.com/office/powerpoint/2010/main" val="404618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יצירת מפתחות – בעיה!</a:t>
            </a: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2" spcCol="288000">
                <a:normAutofit/>
              </a:bodyPr>
              <a:lstStyle/>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גישה יותר משוכללת לפתרון הבעיה היא כזו. אם עליי לחשב את </a:t>
                </a:r>
                <a14:m>
                  <m:oMath xmlns:m="http://schemas.openxmlformats.org/officeDocument/2006/math">
                    <m:sSup>
                      <m:sSupPr>
                        <m:ctrlPr>
                          <a:rPr lang="en-US" sz="1800" b="0" i="1" smtClean="0">
                            <a:solidFill>
                              <a:srgbClr val="008080"/>
                            </a:solidFill>
                            <a:latin typeface="Cambria Math" panose="02040503050406030204" pitchFamily="18" charset="0"/>
                            <a:cs typeface="Narkisim" panose="020E0502050101010101" pitchFamily="34" charset="-79"/>
                          </a:rPr>
                        </m:ctrlPr>
                      </m:sSupPr>
                      <m:e>
                        <m:r>
                          <a:rPr lang="en-US" sz="1800" b="0" i="1" smtClean="0">
                            <a:solidFill>
                              <a:srgbClr val="008080"/>
                            </a:solidFill>
                            <a:latin typeface="Cambria Math" panose="02040503050406030204" pitchFamily="18" charset="0"/>
                            <a:cs typeface="Narkisim" panose="020E0502050101010101" pitchFamily="34" charset="-79"/>
                          </a:rPr>
                          <m:t>𝑎</m:t>
                        </m:r>
                      </m:e>
                      <m:sup>
                        <m:r>
                          <a:rPr lang="en-US" sz="1800" b="0" i="1" smtClean="0">
                            <a:solidFill>
                              <a:srgbClr val="008080"/>
                            </a:solidFill>
                            <a:latin typeface="Cambria Math" panose="02040503050406030204" pitchFamily="18" charset="0"/>
                            <a:cs typeface="Narkisim" panose="020E0502050101010101" pitchFamily="34" charset="-79"/>
                          </a:rPr>
                          <m:t>24</m:t>
                        </m:r>
                      </m:sup>
                    </m:sSup>
                  </m:oMath>
                </a14:m>
                <a:r>
                  <a:rPr lang="he-IL" sz="1800" dirty="0">
                    <a:solidFill>
                      <a:srgbClr val="008080"/>
                    </a:solidFill>
                    <a:latin typeface="Narkisim" panose="020E0502050101010101" pitchFamily="34" charset="-79"/>
                    <a:cs typeface="Narkisim" panose="020E0502050101010101" pitchFamily="34" charset="-79"/>
                  </a:rPr>
                  <a:t>, במקום לכפול את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𝑎</m:t>
                    </m:r>
                  </m:oMath>
                </a14:m>
                <a:r>
                  <a:rPr lang="he-IL" sz="1800" dirty="0">
                    <a:solidFill>
                      <a:srgbClr val="008080"/>
                    </a:solidFill>
                    <a:latin typeface="Narkisim" panose="020E0502050101010101" pitchFamily="34" charset="-79"/>
                    <a:cs typeface="Narkisim" panose="020E0502050101010101" pitchFamily="34" charset="-79"/>
                  </a:rPr>
                  <a:t> בעצמו 24 פעמים, אוכל לחשב אותו כך: </a:t>
                </a:r>
                <a14:m>
                  <m:oMath xmlns:m="http://schemas.openxmlformats.org/officeDocument/2006/math">
                    <m:sSup>
                      <m:sSupPr>
                        <m:ctrlPr>
                          <a:rPr lang="en-US" sz="1800" b="0" i="1" smtClean="0">
                            <a:solidFill>
                              <a:srgbClr val="008080"/>
                            </a:solidFill>
                            <a:latin typeface="Cambria Math" panose="02040503050406030204" pitchFamily="18" charset="0"/>
                            <a:cs typeface="Narkisim" panose="020E0502050101010101" pitchFamily="34" charset="-79"/>
                          </a:rPr>
                        </m:ctrlPr>
                      </m:sSupPr>
                      <m:e>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𝑎</m:t>
                        </m:r>
                      </m:e>
                      <m:sup>
                        <m:r>
                          <a:rPr lang="en-US" sz="1800" b="0" i="1" smtClean="0">
                            <a:solidFill>
                              <a:srgbClr val="008080"/>
                            </a:solidFill>
                            <a:latin typeface="Cambria Math" panose="02040503050406030204" pitchFamily="18" charset="0"/>
                            <a:cs typeface="Narkisim" panose="020E0502050101010101" pitchFamily="34" charset="-79"/>
                          </a:rPr>
                          <m:t>2</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2</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2</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3</m:t>
                        </m:r>
                      </m:sup>
                    </m:sSup>
                  </m:oMath>
                </a14:m>
                <a:r>
                  <a:rPr lang="en-US" sz="1800" dirty="0">
                    <a:solidFill>
                      <a:srgbClr val="008080"/>
                    </a:solidFill>
                    <a:latin typeface="Narkisim" panose="020E0502050101010101" pitchFamily="34" charset="-79"/>
                    <a:cs typeface="Narkisim" panose="020E0502050101010101" pitchFamily="34" charset="-79"/>
                  </a:rPr>
                  <a:t> </a:t>
                </a:r>
                <a:r>
                  <a:rPr lang="he-IL" sz="1800" dirty="0">
                    <a:solidFill>
                      <a:srgbClr val="008080"/>
                    </a:solidFill>
                    <a:latin typeface="Narkisim" panose="020E0502050101010101" pitchFamily="34" charset="-79"/>
                    <a:cs typeface="Narkisim" panose="020E0502050101010101" pitchFamily="34" charset="-79"/>
                  </a:rPr>
                  <a:t>כלומר אחשב את </a:t>
                </a:r>
                <a14:m>
                  <m:oMath xmlns:m="http://schemas.openxmlformats.org/officeDocument/2006/math">
                    <m:sSup>
                      <m:sSupPr>
                        <m:ctrlPr>
                          <a:rPr lang="en-US" sz="1800" b="0" i="1" smtClean="0">
                            <a:solidFill>
                              <a:srgbClr val="008080"/>
                            </a:solidFill>
                            <a:latin typeface="Cambria Math" panose="02040503050406030204" pitchFamily="18" charset="0"/>
                            <a:cs typeface="Narkisim" panose="020E0502050101010101" pitchFamily="34" charset="-79"/>
                          </a:rPr>
                        </m:ctrlPr>
                      </m:sSupPr>
                      <m:e>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𝑎</m:t>
                        </m:r>
                      </m:e>
                      <m:sup>
                        <m:r>
                          <a:rPr lang="en-US" sz="1800" b="0" i="1" smtClean="0">
                            <a:solidFill>
                              <a:srgbClr val="008080"/>
                            </a:solidFill>
                            <a:latin typeface="Cambria Math" panose="02040503050406030204" pitchFamily="18" charset="0"/>
                            <a:cs typeface="Narkisim" panose="020E0502050101010101" pitchFamily="34" charset="-79"/>
                          </a:rPr>
                          <m:t>2</m:t>
                        </m:r>
                      </m:sup>
                    </m:sSup>
                  </m:oMath>
                </a14:m>
                <a:r>
                  <a:rPr lang="he-IL" sz="1800" dirty="0">
                    <a:solidFill>
                      <a:srgbClr val="008080"/>
                    </a:solidFill>
                    <a:latin typeface="Narkisim" panose="020E0502050101010101" pitchFamily="34" charset="-79"/>
                    <a:cs typeface="Narkisim" panose="020E0502050101010101" pitchFamily="34" charset="-79"/>
                  </a:rPr>
                  <a:t> אעלה את התוצאה בריבוע שוב, ועוד פעם, ורק אז אעלה בחזקת 3. ובכלליות, האלגוריתם יראה כך:</a:t>
                </a: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כלומר, עוברים על הביטים של החזקה מהמשמעותי לפחות, ובכל ריצה מעלים את האוגר הנוכחי בריבוע, ואם הביט הנוכחי בחזקה הוא אחד, נכפיל בנוסף את האוגר בבסיס. סיבוכיות האלגוריתם היא לוגריתמית בגודל החזקה, ולכן ברת ביצוע גם עבור חזקה גדולה מאוד.</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על פניו נראה שנפתרה הבעיה, אך צצה בעיה אחרת. בשיטה זו אנו בעצם חשופים להתקפת ערוץ צדדי, כלומר תוקף המאזין לצריכת הכוח של המחשב, יכול לגלות באמצעותה את החזקה, כיוון שלכל ביט 0 או 1 אנו עושים מספר פעולות שונה ולכן צריכת הכוח של המעבד שונה. אם התוקף יגלה את החזקה, הוא יגלה את אחד מהראשונים שמרכיבים את המודולוס, ויוכל לגלות את המפתח הפרטי!</a:t>
                </a: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p:txBody>
          </p:sp>
        </mc:Choice>
        <mc:Fallback xmlns="">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33473" y="1760159"/>
                <a:ext cx="11925054" cy="5191432"/>
              </a:xfrm>
              <a:blipFill>
                <a:blip r:embed="rId3"/>
                <a:stretch>
                  <a:fillRect l="-971" t="-1058"/>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F4D7F5CF-3C78-1329-1EC9-8564C8B959D2}"/>
              </a:ext>
            </a:extLst>
          </p:cNvPr>
          <p:cNvPicPr>
            <a:picLocks noChangeAspect="1"/>
          </p:cNvPicPr>
          <p:nvPr/>
        </p:nvPicPr>
        <p:blipFill rotWithShape="1">
          <a:blip r:embed="rId4"/>
          <a:srcRect r="49933"/>
          <a:stretch/>
        </p:blipFill>
        <p:spPr>
          <a:xfrm>
            <a:off x="8445664" y="2845510"/>
            <a:ext cx="3245832" cy="2440922"/>
          </a:xfrm>
          <a:prstGeom prst="rect">
            <a:avLst/>
          </a:prstGeom>
          <a:ln>
            <a:noFill/>
          </a:ln>
          <a:effectLst>
            <a:outerShdw blurRad="292100" dist="139700" dir="2700000" algn="tl" rotWithShape="0">
              <a:srgbClr val="333333">
                <a:alpha val="65000"/>
              </a:srgbClr>
            </a:outerShdw>
          </a:effectLst>
        </p:spPr>
      </p:pic>
      <p:pic>
        <p:nvPicPr>
          <p:cNvPr id="8" name="תמונה 7" descr="תמונה שמכילה שחור ולבן, מונוכרום&#10;&#10;התיאור נוצר באופן אוטומטי">
            <a:extLst>
              <a:ext uri="{FF2B5EF4-FFF2-40B4-BE49-F238E27FC236}">
                <a16:creationId xmlns:a16="http://schemas.microsoft.com/office/drawing/2014/main" id="{AD6734FE-7E8E-134C-D541-E44446BBA4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027" y="3741664"/>
            <a:ext cx="4852132" cy="2139991"/>
          </a:xfrm>
          <a:prstGeom prst="rect">
            <a:avLst/>
          </a:prstGeom>
          <a:ln>
            <a:noFill/>
          </a:ln>
          <a:effectLst>
            <a:outerShdw blurRad="292100" dist="139700" dir="2700000" algn="tl" rotWithShape="0">
              <a:srgbClr val="333333">
                <a:alpha val="65000"/>
              </a:srgbClr>
            </a:outerShdw>
          </a:effectLst>
        </p:spPr>
      </p:pic>
      <p:sp>
        <p:nvSpPr>
          <p:cNvPr id="9" name="תיבת טקסט 8">
            <a:extLst>
              <a:ext uri="{FF2B5EF4-FFF2-40B4-BE49-F238E27FC236}">
                <a16:creationId xmlns:a16="http://schemas.microsoft.com/office/drawing/2014/main" id="{AAFD40FD-F772-749F-50D3-7CA45624C32E}"/>
              </a:ext>
            </a:extLst>
          </p:cNvPr>
          <p:cNvSpPr txBox="1"/>
          <p:nvPr/>
        </p:nvSpPr>
        <p:spPr>
          <a:xfrm>
            <a:off x="585027" y="5881655"/>
            <a:ext cx="4852132" cy="261610"/>
          </a:xfrm>
          <a:prstGeom prst="rect">
            <a:avLst/>
          </a:prstGeom>
          <a:noFill/>
        </p:spPr>
        <p:txBody>
          <a:bodyPr wrap="square" rtlCol="1">
            <a:spAutoFit/>
          </a:bodyPr>
          <a:lstStyle/>
          <a:p>
            <a:pPr algn="ctr"/>
            <a:r>
              <a:rPr lang="he-IL" sz="1100" b="1" dirty="0">
                <a:solidFill>
                  <a:srgbClr val="006D77"/>
                </a:solidFill>
                <a:latin typeface="Narkisim" panose="020E0502050101010101" pitchFamily="34" charset="-79"/>
                <a:cs typeface="Narkisim" panose="020E0502050101010101" pitchFamily="34" charset="-79"/>
              </a:rPr>
              <a:t>צריכת הכוח של המחשב לדוגמה, וכיצד ניתן לפענח מתוכה את החזקה.</a:t>
            </a:r>
          </a:p>
        </p:txBody>
      </p:sp>
      <p:sp>
        <p:nvSpPr>
          <p:cNvPr id="10" name="תיבת טקסט 9">
            <a:extLst>
              <a:ext uri="{FF2B5EF4-FFF2-40B4-BE49-F238E27FC236}">
                <a16:creationId xmlns:a16="http://schemas.microsoft.com/office/drawing/2014/main" id="{A300C1CF-BF2E-3E70-2B01-14509288EEBB}"/>
              </a:ext>
            </a:extLst>
          </p:cNvPr>
          <p:cNvSpPr txBox="1"/>
          <p:nvPr/>
        </p:nvSpPr>
        <p:spPr>
          <a:xfrm>
            <a:off x="8445664" y="5286432"/>
            <a:ext cx="3245832" cy="261610"/>
          </a:xfrm>
          <a:prstGeom prst="rect">
            <a:avLst/>
          </a:prstGeom>
          <a:noFill/>
        </p:spPr>
        <p:txBody>
          <a:bodyPr wrap="square" rtlCol="1">
            <a:spAutoFit/>
          </a:bodyPr>
          <a:lstStyle/>
          <a:p>
            <a:pPr algn="ctr"/>
            <a:r>
              <a:rPr lang="he-IL" sz="1100" b="1" dirty="0">
                <a:solidFill>
                  <a:srgbClr val="006D77"/>
                </a:solidFill>
                <a:latin typeface="Narkisim" panose="020E0502050101010101" pitchFamily="34" charset="-79"/>
                <a:cs typeface="Narkisim" panose="020E0502050101010101" pitchFamily="34" charset="-79"/>
              </a:rPr>
              <a:t>אלגוריתם </a:t>
            </a:r>
            <a:r>
              <a:rPr lang="en-US" sz="1100" b="1" dirty="0">
                <a:solidFill>
                  <a:srgbClr val="006D77"/>
                </a:solidFill>
                <a:latin typeface="Narkisim" panose="020E0502050101010101" pitchFamily="34" charset="-79"/>
                <a:cs typeface="Narkisim" panose="020E0502050101010101" pitchFamily="34" charset="-79"/>
              </a:rPr>
              <a:t>square-and-multiply</a:t>
            </a:r>
            <a:endParaRPr lang="he-IL" sz="1100" b="1" dirty="0">
              <a:solidFill>
                <a:srgbClr val="006D77"/>
              </a:solidFill>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2867314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יצירת מפתחות – פתרון</a:t>
            </a: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2" spcCol="288000">
                <a:normAutofit/>
              </a:bodyPr>
              <a:lstStyle/>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אלגוריתם טוב לפתרון הבעיה, יהיה כזה שהסיבוכיות שלו לוגריתמית, ולכן בר ביצוע עבור חזקה גדולה מאוד. ובנוסף שיבצע גם מספר פעולות קבוע עבור כל ביט בחזקה, ובכך לא יהיה פתוח למתקפת הערוץ הצדדי של ניטור צריכת החשמל.</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אלגוריתם המקיים את הדרישות האלו נקרא </a:t>
                </a:r>
                <a:r>
                  <a:rPr lang="en-US" sz="1800" dirty="0">
                    <a:solidFill>
                      <a:srgbClr val="008080"/>
                    </a:solidFill>
                    <a:latin typeface="Narkisim" panose="020E0502050101010101" pitchFamily="34" charset="-79"/>
                    <a:cs typeface="Narkisim" panose="020E0502050101010101" pitchFamily="34" charset="-79"/>
                  </a:rPr>
                  <a:t>Montgomery-ladder</a:t>
                </a:r>
                <a:r>
                  <a:rPr lang="he-IL" sz="1800" dirty="0">
                    <a:solidFill>
                      <a:srgbClr val="008080"/>
                    </a:solidFill>
                    <a:latin typeface="Narkisim" panose="020E0502050101010101" pitchFamily="34" charset="-79"/>
                    <a:cs typeface="Narkisim" panose="020E0502050101010101" pitchFamily="34" charset="-79"/>
                  </a:rPr>
                  <a:t> ובו בחרתי להשתמש.</a:t>
                </a: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האלגוריתם עובד כך: תחילה מאתחלים שני משתנים </a:t>
                </a:r>
                <a14:m>
                  <m:oMath xmlns:m="http://schemas.openxmlformats.org/officeDocument/2006/math">
                    <m:sSub>
                      <m:sSubPr>
                        <m:ctrlPr>
                          <a:rPr lang="en-US"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en-US" sz="1800" b="0" i="1" smtClean="0">
                            <a:solidFill>
                              <a:srgbClr val="008080"/>
                            </a:solidFill>
                            <a:latin typeface="Cambria Math" panose="02040503050406030204" pitchFamily="18" charset="0"/>
                            <a:cs typeface="Narkisim" panose="020E0502050101010101" pitchFamily="34" charset="-79"/>
                          </a:rPr>
                          <m:t>0</m:t>
                        </m:r>
                      </m:sub>
                    </m:sSub>
                    <m:r>
                      <a:rPr lang="en-US" sz="1800" b="0" i="1" smtClean="0">
                        <a:solidFill>
                          <a:srgbClr val="008080"/>
                        </a:solidFill>
                        <a:latin typeface="Cambria Math" panose="02040503050406030204" pitchFamily="18" charset="0"/>
                        <a:cs typeface="Narkisim" panose="020E0502050101010101" pitchFamily="34" charset="-79"/>
                      </a:rPr>
                      <m:t>,</m:t>
                    </m:r>
                    <m:sSub>
                      <m:sSubPr>
                        <m:ctrlPr>
                          <a:rPr lang="en-US"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en-US" sz="1800" b="0" i="1" smtClean="0">
                            <a:solidFill>
                              <a:srgbClr val="008080"/>
                            </a:solidFill>
                            <a:latin typeface="Cambria Math" panose="02040503050406030204" pitchFamily="18" charset="0"/>
                            <a:cs typeface="Narkisim" panose="020E0502050101010101" pitchFamily="34" charset="-79"/>
                          </a:rPr>
                          <m:t>1</m:t>
                        </m:r>
                      </m:sub>
                    </m:sSub>
                  </m:oMath>
                </a14:m>
                <a:r>
                  <a:rPr lang="he-IL" sz="1800" dirty="0">
                    <a:solidFill>
                      <a:srgbClr val="008080"/>
                    </a:solidFill>
                    <a:latin typeface="Narkisim" panose="020E0502050101010101" pitchFamily="34" charset="-79"/>
                    <a:cs typeface="Narkisim" panose="020E0502050101010101" pitchFamily="34" charset="-79"/>
                  </a:rPr>
                  <a:t>, אשר יקיימו לכל אורך הריצה:</a:t>
                </a:r>
                <a:r>
                  <a:rPr lang="en-US" sz="1800" dirty="0">
                    <a:solidFill>
                      <a:srgbClr val="008080"/>
                    </a:solidFill>
                    <a:latin typeface="Narkisim" panose="020E0502050101010101" pitchFamily="34" charset="-79"/>
                    <a:cs typeface="Narkisim" panose="020E0502050101010101" pitchFamily="34" charset="-79"/>
                  </a:rPr>
                  <a:t> </a:t>
                </a:r>
                <a:r>
                  <a:rPr lang="he-IL" sz="1800" dirty="0">
                    <a:solidFill>
                      <a:srgbClr val="008080"/>
                    </a:solidFill>
                    <a:latin typeface="Narkisim" panose="020E0502050101010101" pitchFamily="34" charset="-79"/>
                    <a:cs typeface="Narkisim" panose="020E0502050101010101" pitchFamily="34" charset="-79"/>
                  </a:rPr>
                  <a:t> </a:t>
                </a:r>
                <a14:m>
                  <m:oMath xmlns:m="http://schemas.openxmlformats.org/officeDocument/2006/math">
                    <m:sSub>
                      <m:sSubPr>
                        <m:ctrlPr>
                          <a:rPr lang="en-US"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en-US" sz="1800" b="0" i="1" smtClean="0">
                            <a:solidFill>
                              <a:srgbClr val="008080"/>
                            </a:solidFill>
                            <a:latin typeface="Cambria Math" panose="02040503050406030204" pitchFamily="18" charset="0"/>
                            <a:cs typeface="Narkisim" panose="020E0502050101010101" pitchFamily="34" charset="-79"/>
                          </a:rPr>
                          <m:t>1</m:t>
                        </m:r>
                      </m:sub>
                    </m:sSub>
                    <m:r>
                      <a:rPr lang="en-US" sz="1800" b="0" i="1" smtClean="0">
                        <a:solidFill>
                          <a:srgbClr val="008080"/>
                        </a:solidFill>
                        <a:latin typeface="Cambria Math" panose="02040503050406030204" pitchFamily="18" charset="0"/>
                        <a:cs typeface="Narkisim" panose="020E0502050101010101" pitchFamily="34" charset="-79"/>
                      </a:rPr>
                      <m:t>=</m:t>
                    </m:r>
                    <m:sSub>
                      <m:sSubPr>
                        <m:ctrlPr>
                          <a:rPr lang="en-US"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en-US" sz="1800" b="0" i="1" smtClean="0">
                            <a:solidFill>
                              <a:srgbClr val="008080"/>
                            </a:solidFill>
                            <a:latin typeface="Cambria Math" panose="02040503050406030204" pitchFamily="18" charset="0"/>
                            <a:cs typeface="Narkisim" panose="020E0502050101010101" pitchFamily="34" charset="-79"/>
                          </a:rPr>
                          <m:t>0</m:t>
                        </m:r>
                      </m:sub>
                    </m:sSub>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𝑔</m:t>
                    </m:r>
                  </m:oMath>
                </a14:m>
                <a:r>
                  <a:rPr lang="he-IL" sz="1800" dirty="0">
                    <a:solidFill>
                      <a:srgbClr val="008080"/>
                    </a:solidFill>
                    <a:latin typeface="Narkisim" panose="020E0502050101010101" pitchFamily="34" charset="-79"/>
                    <a:cs typeface="Narkisim" panose="020E0502050101010101" pitchFamily="34" charset="-79"/>
                  </a:rPr>
                  <a:t>, ו-</a:t>
                </a:r>
                <a14:m>
                  <m:oMath xmlns:m="http://schemas.openxmlformats.org/officeDocument/2006/math">
                    <m:sSub>
                      <m:sSubPr>
                        <m:ctrlPr>
                          <a:rPr lang="he-IL"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he-IL" sz="1800" b="0" i="1" smtClean="0">
                            <a:solidFill>
                              <a:srgbClr val="008080"/>
                            </a:solidFill>
                            <a:latin typeface="Cambria Math" panose="02040503050406030204" pitchFamily="18" charset="0"/>
                            <a:cs typeface="Narkisim" panose="020E0502050101010101" pitchFamily="34" charset="-79"/>
                          </a:rPr>
                          <m:t>0</m:t>
                        </m:r>
                      </m:sub>
                    </m:sSub>
                  </m:oMath>
                </a14:m>
                <a:r>
                  <a:rPr lang="he-IL" sz="1800" dirty="0">
                    <a:solidFill>
                      <a:srgbClr val="008080"/>
                    </a:solidFill>
                    <a:latin typeface="Narkisim" panose="020E0502050101010101" pitchFamily="34" charset="-79"/>
                    <a:cs typeface="Narkisim" panose="020E0502050101010101" pitchFamily="34" charset="-79"/>
                  </a:rPr>
                  <a:t> הוא כמו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𝑟</m:t>
                    </m:r>
                  </m:oMath>
                </a14:m>
                <a:r>
                  <a:rPr lang="he-IL" sz="1800" dirty="0">
                    <a:solidFill>
                      <a:srgbClr val="008080"/>
                    </a:solidFill>
                    <a:latin typeface="Narkisim" panose="020E0502050101010101" pitchFamily="34" charset="-79"/>
                    <a:cs typeface="Narkisim" panose="020E0502050101010101" pitchFamily="34" charset="-79"/>
                  </a:rPr>
                  <a:t> באלגוריתם הקודם והוא יחזיק את התוצאה הסופית. כאשר הביט הוא 0 נעלה את </a:t>
                </a:r>
                <a14:m>
                  <m:oMath xmlns:m="http://schemas.openxmlformats.org/officeDocument/2006/math">
                    <m:sSub>
                      <m:sSubPr>
                        <m:ctrlPr>
                          <a:rPr lang="he-IL"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he-IL" sz="1800" b="0" i="1" smtClean="0">
                            <a:solidFill>
                              <a:srgbClr val="008080"/>
                            </a:solidFill>
                            <a:latin typeface="Cambria Math" panose="02040503050406030204" pitchFamily="18" charset="0"/>
                            <a:cs typeface="Narkisim" panose="020E0502050101010101" pitchFamily="34" charset="-79"/>
                          </a:rPr>
                          <m:t>0</m:t>
                        </m:r>
                      </m:sub>
                    </m:sSub>
                  </m:oMath>
                </a14:m>
                <a:r>
                  <a:rPr lang="he-IL" sz="1800" dirty="0">
                    <a:solidFill>
                      <a:srgbClr val="008080"/>
                    </a:solidFill>
                    <a:latin typeface="Narkisim" panose="020E0502050101010101" pitchFamily="34" charset="-79"/>
                    <a:cs typeface="Narkisim" panose="020E0502050101010101" pitchFamily="34" charset="-79"/>
                  </a:rPr>
                  <a:t> בריבוע (כמו באלגוריתם הקודם כאשר הביט היה אפס) ונעדכן גם את </a:t>
                </a:r>
                <a14:m>
                  <m:oMath xmlns:m="http://schemas.openxmlformats.org/officeDocument/2006/math">
                    <m:sSub>
                      <m:sSubPr>
                        <m:ctrlPr>
                          <a:rPr lang="he-IL"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he-IL" sz="1800" b="0" i="1" smtClean="0">
                            <a:solidFill>
                              <a:srgbClr val="008080"/>
                            </a:solidFill>
                            <a:latin typeface="Cambria Math" panose="02040503050406030204" pitchFamily="18" charset="0"/>
                            <a:cs typeface="Narkisim" panose="020E0502050101010101" pitchFamily="34" charset="-79"/>
                          </a:rPr>
                          <m:t>1</m:t>
                        </m:r>
                      </m:sub>
                    </m:sSub>
                  </m:oMath>
                </a14:m>
                <a:r>
                  <a:rPr lang="he-IL" sz="1800" dirty="0">
                    <a:solidFill>
                      <a:srgbClr val="008080"/>
                    </a:solidFill>
                    <a:latin typeface="Narkisim" panose="020E0502050101010101" pitchFamily="34" charset="-79"/>
                    <a:cs typeface="Narkisim" panose="020E0502050101010101" pitchFamily="34" charset="-79"/>
                  </a:rPr>
                  <a:t> בהתאם. אם הביט הוא אחד נכפול את </a:t>
                </a:r>
                <a14:m>
                  <m:oMath xmlns:m="http://schemas.openxmlformats.org/officeDocument/2006/math">
                    <m:sSub>
                      <m:sSubPr>
                        <m:ctrlPr>
                          <a:rPr lang="he-IL"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he-IL" sz="1800" b="0" i="1" smtClean="0">
                            <a:solidFill>
                              <a:srgbClr val="008080"/>
                            </a:solidFill>
                            <a:latin typeface="Cambria Math" panose="02040503050406030204" pitchFamily="18" charset="0"/>
                            <a:cs typeface="Narkisim" panose="020E0502050101010101" pitchFamily="34" charset="-79"/>
                          </a:rPr>
                          <m:t>0</m:t>
                        </m:r>
                      </m:sub>
                    </m:sSub>
                  </m:oMath>
                </a14:m>
                <a:r>
                  <a:rPr lang="he-IL" sz="1800" dirty="0">
                    <a:solidFill>
                      <a:srgbClr val="008080"/>
                    </a:solidFill>
                    <a:latin typeface="Narkisim" panose="020E0502050101010101" pitchFamily="34" charset="-79"/>
                    <a:cs typeface="Narkisim" panose="020E0502050101010101" pitchFamily="34" charset="-79"/>
                  </a:rPr>
                  <a:t> ב-</a:t>
                </a:r>
                <a14:m>
                  <m:oMath xmlns:m="http://schemas.openxmlformats.org/officeDocument/2006/math">
                    <m:sSub>
                      <m:sSubPr>
                        <m:ctrlPr>
                          <a:rPr lang="he-IL" sz="1800" b="0" i="1" dirty="0" smtClean="0">
                            <a:solidFill>
                              <a:srgbClr val="008080"/>
                            </a:solidFill>
                            <a:latin typeface="Cambria Math" panose="02040503050406030204" pitchFamily="18" charset="0"/>
                            <a:cs typeface="Narkisim" panose="020E0502050101010101" pitchFamily="34" charset="-79"/>
                          </a:rPr>
                        </m:ctrlPr>
                      </m:sSubPr>
                      <m:e>
                        <m:r>
                          <a:rPr lang="en-US" sz="1800" b="0" i="1" dirty="0" smtClean="0">
                            <a:solidFill>
                              <a:srgbClr val="008080"/>
                            </a:solidFill>
                            <a:latin typeface="Cambria Math" panose="02040503050406030204" pitchFamily="18" charset="0"/>
                            <a:cs typeface="Narkisim" panose="020E0502050101010101" pitchFamily="34" charset="-79"/>
                          </a:rPr>
                          <m:t>𝑅</m:t>
                        </m:r>
                      </m:e>
                      <m:sub>
                        <m:r>
                          <a:rPr lang="he-IL" sz="1800" b="0" i="1" dirty="0" smtClean="0">
                            <a:solidFill>
                              <a:srgbClr val="008080"/>
                            </a:solidFill>
                            <a:latin typeface="Cambria Math" panose="02040503050406030204" pitchFamily="18" charset="0"/>
                            <a:cs typeface="Narkisim" panose="020E0502050101010101" pitchFamily="34" charset="-79"/>
                          </a:rPr>
                          <m:t>1</m:t>
                        </m:r>
                      </m:sub>
                    </m:sSub>
                  </m:oMath>
                </a14:m>
                <a:r>
                  <a:rPr lang="he-IL" sz="1800" dirty="0">
                    <a:solidFill>
                      <a:srgbClr val="008080"/>
                    </a:solidFill>
                    <a:latin typeface="Narkisim" panose="020E0502050101010101" pitchFamily="34" charset="-79"/>
                    <a:cs typeface="Narkisim" panose="020E0502050101010101" pitchFamily="34" charset="-79"/>
                  </a:rPr>
                  <a:t> דבר השקול להעלאה בריבוע ועד הכפלה בבסיס (כמו באלגוריתם הקודם כאשר הביט היה אחד), וזה שקול כי:  </a:t>
                </a:r>
                <a14:m>
                  <m:oMath xmlns:m="http://schemas.openxmlformats.org/officeDocument/2006/math">
                    <m:sSub>
                      <m:sSubPr>
                        <m:ctrlPr>
                          <a:rPr lang="he-IL" sz="1800" b="0" i="1" smtClean="0">
                            <a:solidFill>
                              <a:srgbClr val="008080"/>
                            </a:solidFill>
                            <a:latin typeface="Cambria Math" panose="02040503050406030204" pitchFamily="18" charset="0"/>
                            <a:cs typeface="Narkisim" panose="020E0502050101010101" pitchFamily="34" charset="-79"/>
                          </a:rPr>
                        </m:ctrlPr>
                      </m:sSubPr>
                      <m:e>
                        <m:sSub>
                          <m:sSubPr>
                            <m:ctrlPr>
                              <a:rPr lang="en-US"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en-US" sz="1800" b="0" i="1" smtClean="0">
                                <a:solidFill>
                                  <a:srgbClr val="008080"/>
                                </a:solidFill>
                                <a:latin typeface="Cambria Math" panose="02040503050406030204" pitchFamily="18" charset="0"/>
                                <a:cs typeface="Narkisim" panose="020E0502050101010101" pitchFamily="34" charset="-79"/>
                              </a:rPr>
                              <m:t>0</m:t>
                            </m:r>
                          </m:sub>
                        </m:sSub>
                        <m:r>
                          <a:rPr lang="en-US" sz="1800" b="0" i="1" smtClean="0">
                            <a:solidFill>
                              <a:srgbClr val="008080"/>
                            </a:solidFill>
                            <a:latin typeface="Cambria Math" panose="02040503050406030204" pitchFamily="18" charset="0"/>
                            <a:ea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𝑅</m:t>
                        </m:r>
                      </m:e>
                      <m:sub>
                        <m:r>
                          <a:rPr lang="he-IL" sz="1800" b="0" i="1" smtClean="0">
                            <a:solidFill>
                              <a:srgbClr val="008080"/>
                            </a:solidFill>
                            <a:latin typeface="Cambria Math" panose="02040503050406030204" pitchFamily="18" charset="0"/>
                            <a:cs typeface="Narkisim" panose="020E0502050101010101" pitchFamily="34" charset="-79"/>
                          </a:rPr>
                          <m:t>0</m:t>
                        </m:r>
                      </m:sub>
                    </m:sSub>
                    <m:r>
                      <a:rPr lang="he-IL" sz="1800" b="0" i="1" smtClean="0">
                        <a:solidFill>
                          <a:srgbClr val="008080"/>
                        </a:solidFill>
                        <a:latin typeface="Cambria Math" panose="02040503050406030204" pitchFamily="18" charset="0"/>
                        <a:cs typeface="Narkisim" panose="020E0502050101010101" pitchFamily="34" charset="-79"/>
                      </a:rPr>
                      <m:t>⋅</m:t>
                    </m:r>
                    <m:sSub>
                      <m:sSubPr>
                        <m:ctrlPr>
                          <a:rPr lang="en-US"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en-US" sz="1800" b="0" i="1" smtClean="0">
                            <a:solidFill>
                              <a:srgbClr val="008080"/>
                            </a:solidFill>
                            <a:latin typeface="Cambria Math" panose="02040503050406030204" pitchFamily="18" charset="0"/>
                            <a:cs typeface="Narkisim" panose="020E0502050101010101" pitchFamily="34" charset="-79"/>
                          </a:rPr>
                          <m:t>1</m:t>
                        </m:r>
                      </m:sub>
                    </m:sSub>
                    <m:r>
                      <a:rPr lang="en-US" sz="1800" b="0" i="1" smtClean="0">
                        <a:solidFill>
                          <a:srgbClr val="008080"/>
                        </a:solidFill>
                        <a:latin typeface="Cambria Math" panose="02040503050406030204" pitchFamily="18" charset="0"/>
                        <a:cs typeface="Narkisim" panose="020E0502050101010101" pitchFamily="34" charset="-79"/>
                      </a:rPr>
                      <m:t>=</m:t>
                    </m:r>
                    <m:sSub>
                      <m:sSubPr>
                        <m:ctrlPr>
                          <a:rPr lang="en-US"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en-US" sz="1800" b="0" i="1" smtClean="0">
                            <a:solidFill>
                              <a:srgbClr val="008080"/>
                            </a:solidFill>
                            <a:latin typeface="Cambria Math" panose="02040503050406030204" pitchFamily="18" charset="0"/>
                            <a:cs typeface="Narkisim" panose="020E0502050101010101" pitchFamily="34" charset="-79"/>
                          </a:rPr>
                          <m:t>0</m:t>
                        </m:r>
                      </m:sub>
                    </m:sSub>
                    <m:r>
                      <a:rPr lang="en-US" sz="1800" b="0" i="1" smtClean="0">
                        <a:solidFill>
                          <a:srgbClr val="008080"/>
                        </a:solidFill>
                        <a:latin typeface="Cambria Math" panose="02040503050406030204" pitchFamily="18" charset="0"/>
                        <a:cs typeface="Narkisim" panose="020E0502050101010101" pitchFamily="34" charset="-79"/>
                      </a:rPr>
                      <m:t>⋅</m:t>
                    </m:r>
                    <m:sSub>
                      <m:sSubPr>
                        <m:ctrlPr>
                          <a:rPr lang="en-US"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en-US" sz="1800" b="0" i="1" smtClean="0">
                            <a:solidFill>
                              <a:srgbClr val="008080"/>
                            </a:solidFill>
                            <a:latin typeface="Cambria Math" panose="02040503050406030204" pitchFamily="18" charset="0"/>
                            <a:cs typeface="Narkisim" panose="020E0502050101010101" pitchFamily="34" charset="-79"/>
                          </a:rPr>
                          <m:t>0</m:t>
                        </m:r>
                      </m:sub>
                    </m:sSub>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𝑔</m:t>
                    </m:r>
                    <m:r>
                      <a:rPr lang="en-US" sz="1800" b="0" i="1" smtClean="0">
                        <a:solidFill>
                          <a:srgbClr val="008080"/>
                        </a:solidFill>
                        <a:latin typeface="Cambria Math" panose="02040503050406030204" pitchFamily="18" charset="0"/>
                        <a:cs typeface="Narkisim" panose="020E0502050101010101" pitchFamily="34" charset="-79"/>
                      </a:rPr>
                      <m:t>=</m:t>
                    </m:r>
                    <m:sSup>
                      <m:sSupPr>
                        <m:ctrlPr>
                          <a:rPr lang="en-US" sz="1800" b="0" i="1" smtClean="0">
                            <a:solidFill>
                              <a:srgbClr val="008080"/>
                            </a:solidFill>
                            <a:latin typeface="Cambria Math" panose="02040503050406030204" pitchFamily="18" charset="0"/>
                            <a:cs typeface="Narkisim" panose="020E0502050101010101" pitchFamily="34" charset="-79"/>
                          </a:rPr>
                        </m:ctrlPr>
                      </m:sSupPr>
                      <m:e>
                        <m:d>
                          <m:dPr>
                            <m:ctrlPr>
                              <a:rPr lang="en-US" sz="1800" b="0" i="1" smtClean="0">
                                <a:solidFill>
                                  <a:srgbClr val="008080"/>
                                </a:solidFill>
                                <a:latin typeface="Cambria Math" panose="02040503050406030204" pitchFamily="18" charset="0"/>
                                <a:cs typeface="Narkisim" panose="020E0502050101010101" pitchFamily="34" charset="-79"/>
                              </a:rPr>
                            </m:ctrlPr>
                          </m:dPr>
                          <m:e>
                            <m:sSub>
                              <m:sSubPr>
                                <m:ctrlPr>
                                  <a:rPr lang="en-US"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en-US" sz="1800" b="0" i="1" smtClean="0">
                                    <a:solidFill>
                                      <a:srgbClr val="008080"/>
                                    </a:solidFill>
                                    <a:latin typeface="Cambria Math" panose="02040503050406030204" pitchFamily="18" charset="0"/>
                                    <a:cs typeface="Narkisim" panose="020E0502050101010101" pitchFamily="34" charset="-79"/>
                                  </a:rPr>
                                  <m:t>0</m:t>
                                </m:r>
                              </m:sub>
                            </m:sSub>
                          </m:e>
                        </m:d>
                      </m:e>
                      <m:sup>
                        <m:r>
                          <a:rPr lang="en-US" sz="1800" b="0" i="1" smtClean="0">
                            <a:solidFill>
                              <a:srgbClr val="008080"/>
                            </a:solidFill>
                            <a:latin typeface="Cambria Math" panose="02040503050406030204" pitchFamily="18" charset="0"/>
                            <a:cs typeface="Narkisim" panose="020E0502050101010101" pitchFamily="34" charset="-79"/>
                          </a:rPr>
                          <m:t>2</m:t>
                        </m:r>
                      </m:sup>
                    </m:sSup>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𝑔</m:t>
                    </m:r>
                  </m:oMath>
                </a14:m>
                <a:r>
                  <a:rPr lang="he-IL" sz="1800" dirty="0">
                    <a:solidFill>
                      <a:srgbClr val="008080"/>
                    </a:solidFill>
                    <a:latin typeface="Narkisim" panose="020E0502050101010101" pitchFamily="34" charset="-79"/>
                    <a:cs typeface="Narkisim" panose="020E0502050101010101" pitchFamily="34" charset="-79"/>
                  </a:rPr>
                  <a:t>	ובנוסף נעלה את </a:t>
                </a:r>
                <a14:m>
                  <m:oMath xmlns:m="http://schemas.openxmlformats.org/officeDocument/2006/math">
                    <m:sSub>
                      <m:sSubPr>
                        <m:ctrlPr>
                          <a:rPr lang="he-IL"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he-IL" sz="1800" b="0" i="1" smtClean="0">
                            <a:solidFill>
                              <a:srgbClr val="008080"/>
                            </a:solidFill>
                            <a:latin typeface="Cambria Math" panose="02040503050406030204" pitchFamily="18" charset="0"/>
                            <a:cs typeface="Narkisim" panose="020E0502050101010101" pitchFamily="34" charset="-79"/>
                          </a:rPr>
                          <m:t>1</m:t>
                        </m:r>
                      </m:sub>
                    </m:sSub>
                  </m:oMath>
                </a14:m>
                <a:r>
                  <a:rPr lang="he-IL" sz="1800" dirty="0">
                    <a:solidFill>
                      <a:srgbClr val="008080"/>
                    </a:solidFill>
                    <a:latin typeface="Narkisim" panose="020E0502050101010101" pitchFamily="34" charset="-79"/>
                    <a:cs typeface="Narkisim" panose="020E0502050101010101" pitchFamily="34" charset="-79"/>
                  </a:rPr>
                  <a:t> בריבוע כדאי שיקיים את התנאי הדרוש.   לבסוף נחזיר את </a:t>
                </a:r>
                <a14:m>
                  <m:oMath xmlns:m="http://schemas.openxmlformats.org/officeDocument/2006/math">
                    <m:sSub>
                      <m:sSubPr>
                        <m:ctrlPr>
                          <a:rPr lang="he-IL"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𝑅</m:t>
                        </m:r>
                      </m:e>
                      <m:sub>
                        <m:r>
                          <a:rPr lang="he-IL" sz="1800" b="0" i="1" smtClean="0">
                            <a:solidFill>
                              <a:srgbClr val="008080"/>
                            </a:solidFill>
                            <a:latin typeface="Cambria Math" panose="02040503050406030204" pitchFamily="18" charset="0"/>
                            <a:cs typeface="Narkisim" panose="020E0502050101010101" pitchFamily="34" charset="-79"/>
                          </a:rPr>
                          <m:t>0</m:t>
                        </m:r>
                      </m:sub>
                    </m:sSub>
                  </m:oMath>
                </a14:m>
                <a:r>
                  <a:rPr lang="he-IL" sz="18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נשים לב כי עבור כל ביט האלגוריתם מבצע פעולות זהות (הכפלה זהה והעלאה בריבוע), ולכן אינו חשוף למתקפת ערוץ צדדי של ניתוח צריכת החשמל. בנוסף גם אין פעולות מיותרות בו אשר נועדו למנוע ניתוח צריכת חשמל, ולכן האלגוריתם גם עמיד במתקפת ערוץ צדדי של הזרקת שגיאה.  סיבוכיות האלגוריתם היא כמובן לוגריתמית, ולכן מקיים את כל הדרישות.</a:t>
                </a: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p:txBody>
          </p:sp>
        </mc:Choice>
        <mc:Fallback>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33473" y="1760159"/>
                <a:ext cx="11925054" cy="5191432"/>
              </a:xfrm>
              <a:blipFill>
                <a:blip r:embed="rId3"/>
                <a:stretch>
                  <a:fillRect l="-1534" t="-1058"/>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2A363FA6-7B71-CE37-7C02-D6B7C102402E}"/>
              </a:ext>
            </a:extLst>
          </p:cNvPr>
          <p:cNvPicPr>
            <a:picLocks noChangeAspect="1"/>
          </p:cNvPicPr>
          <p:nvPr/>
        </p:nvPicPr>
        <p:blipFill>
          <a:blip r:embed="rId4"/>
          <a:stretch>
            <a:fillRect/>
          </a:stretch>
        </p:blipFill>
        <p:spPr>
          <a:xfrm>
            <a:off x="7456785" y="3429000"/>
            <a:ext cx="3571075" cy="2113192"/>
          </a:xfrm>
          <a:prstGeom prst="rect">
            <a:avLst/>
          </a:prstGeom>
        </p:spPr>
      </p:pic>
      <p:sp>
        <p:nvSpPr>
          <p:cNvPr id="7" name="תיבת טקסט 6">
            <a:extLst>
              <a:ext uri="{FF2B5EF4-FFF2-40B4-BE49-F238E27FC236}">
                <a16:creationId xmlns:a16="http://schemas.microsoft.com/office/drawing/2014/main" id="{10A098D5-4F53-CFF2-9C00-DE007F48DF52}"/>
              </a:ext>
            </a:extLst>
          </p:cNvPr>
          <p:cNvSpPr txBox="1"/>
          <p:nvPr/>
        </p:nvSpPr>
        <p:spPr>
          <a:xfrm>
            <a:off x="7456785" y="5498199"/>
            <a:ext cx="3571075" cy="276999"/>
          </a:xfrm>
          <a:prstGeom prst="rect">
            <a:avLst/>
          </a:prstGeom>
          <a:noFill/>
        </p:spPr>
        <p:txBody>
          <a:bodyPr wrap="square" rtlCol="1">
            <a:spAutoFit/>
          </a:bodyPr>
          <a:lstStyle/>
          <a:p>
            <a:pPr algn="ctr"/>
            <a:r>
              <a:rPr lang="he-IL" sz="1200" b="1" dirty="0">
                <a:solidFill>
                  <a:srgbClr val="006D77"/>
                </a:solidFill>
                <a:latin typeface="Narkisim" panose="020E0502050101010101" pitchFamily="34" charset="-79"/>
                <a:cs typeface="Narkisim" panose="020E0502050101010101" pitchFamily="34" charset="-79"/>
              </a:rPr>
              <a:t>אלגוריתם </a:t>
            </a:r>
            <a:r>
              <a:rPr lang="en-US" sz="1200" b="1" dirty="0">
                <a:solidFill>
                  <a:srgbClr val="006D77"/>
                </a:solidFill>
                <a:latin typeface="Narkisim" panose="020E0502050101010101" pitchFamily="34" charset="-79"/>
                <a:cs typeface="Narkisim" panose="020E0502050101010101" pitchFamily="34" charset="-79"/>
              </a:rPr>
              <a:t>Montgomery-</a:t>
            </a:r>
            <a:r>
              <a:rPr lang="en-US" sz="1200" b="1" dirty="0" err="1">
                <a:solidFill>
                  <a:srgbClr val="006D77"/>
                </a:solidFill>
                <a:latin typeface="Narkisim" panose="020E0502050101010101" pitchFamily="34" charset="-79"/>
                <a:cs typeface="Narkisim" panose="020E0502050101010101" pitchFamily="34" charset="-79"/>
              </a:rPr>
              <a:t>laddar</a:t>
            </a:r>
            <a:endParaRPr lang="he-IL" sz="1200" b="1" dirty="0">
              <a:solidFill>
                <a:srgbClr val="006D77"/>
              </a:solidFill>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998980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יצירת מפתחות – סיכום שלב </a:t>
            </a:r>
            <a:r>
              <a:rPr lang="en-US"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I</a:t>
            </a:r>
            <a:endPar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endParaRP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2" spcCol="288000">
                <a:normAutofit/>
              </a:bodyPr>
              <a:lstStyle/>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ארצה להוסיף כי בתהליך בדיקת הראשוניות, נהוג לפני השימוש באלגוריתם מילר-רבין, לבצע בדיקת ראשוניות מצומצמת על מנת להקל על הבדיקה המורחבת, ולפסול ראשוניות יחסית מהר. בבדיקה מצומצמת זו, לקוחים רשימה מוכנה מראש של כמה מהראשוניים הראשונים (אני לקחתי של 500 הראשוניים הראשונים), ובודקים אם המועמד לראשוניות מתחלק באחד מהם. אם כן אז וודאי שהינו פריק (רק אם הוא שונה מהמחלק כמובן), ולכן ישר נחזיר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𝑓𝑎𝑙𝑠𝑒</m:t>
                    </m:r>
                  </m:oMath>
                </a14:m>
                <a:r>
                  <a:rPr lang="he-IL" sz="2000" dirty="0">
                    <a:solidFill>
                      <a:srgbClr val="008080"/>
                    </a:solidFill>
                    <a:latin typeface="Narkisim" panose="020E0502050101010101" pitchFamily="34" charset="-79"/>
                    <a:cs typeface="Narkisim" panose="020E0502050101010101" pitchFamily="34" charset="-79"/>
                  </a:rPr>
                  <a:t>. אם הוא אינו מתחלק באף אחד מהם, אין עוד לדעת האם הינו ראשוני או פריק, ולכן נעבור למבחן מילר רבין.</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לסיכום, להלן תרשים זרימה המתאר את השלבים בייצור מספר ראשוני גדול.</a:t>
                </a:r>
              </a:p>
            </p:txBody>
          </p:sp>
        </mc:Choice>
        <mc:Fallback>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33473" y="1760159"/>
                <a:ext cx="11925054" cy="5191432"/>
              </a:xfrm>
              <a:blipFill>
                <a:blip r:embed="rId3"/>
                <a:stretch>
                  <a:fillRect t="-1175"/>
                </a:stretch>
              </a:blipFill>
            </p:spPr>
            <p:txBody>
              <a:bodyPr/>
              <a:lstStyle/>
              <a:p>
                <a:r>
                  <a:rPr lang="he-IL">
                    <a:noFill/>
                  </a:rPr>
                  <a:t> </a:t>
                </a:r>
              </a:p>
            </p:txBody>
          </p:sp>
        </mc:Fallback>
      </mc:AlternateContent>
      <p:pic>
        <p:nvPicPr>
          <p:cNvPr id="8" name="תמונה 7" descr="תמונה שמכילה טקסט, צילום מסך, תרשים, גופן&#10;&#10;התיאור נוצר באופן אוטומטי">
            <a:extLst>
              <a:ext uri="{FF2B5EF4-FFF2-40B4-BE49-F238E27FC236}">
                <a16:creationId xmlns:a16="http://schemas.microsoft.com/office/drawing/2014/main" id="{657B6E79-E1CA-6051-4286-0137C86F4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771" y="1760159"/>
            <a:ext cx="3721042" cy="46567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8204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יצירת מפתחות – שלבים </a:t>
            </a:r>
            <a:r>
              <a:rPr lang="en-US"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II-IV</a:t>
            </a:r>
            <a:endPar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endParaRP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2" spcCol="288000">
                <a:normAutofit/>
              </a:bodyPr>
              <a:lstStyle/>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לאחר שייצרנו שני ראשוניים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𝑝</m:t>
                    </m:r>
                    <m:r>
                      <a:rPr lang="en-US" sz="2000" b="0" i="1" smtClean="0">
                        <a:solidFill>
                          <a:srgbClr val="008080"/>
                        </a:solidFill>
                        <a:latin typeface="Cambria Math" panose="02040503050406030204" pitchFamily="18" charset="0"/>
                        <a:cs typeface="Narkisim" panose="020E0502050101010101" pitchFamily="34" charset="-79"/>
                      </a:rPr>
                      <m:t>, </m:t>
                    </m:r>
                    <m:r>
                      <a:rPr lang="en-US" sz="2000" b="0" i="1" smtClean="0">
                        <a:solidFill>
                          <a:srgbClr val="008080"/>
                        </a:solidFill>
                        <a:latin typeface="Cambria Math" panose="02040503050406030204" pitchFamily="18" charset="0"/>
                        <a:cs typeface="Narkisim" panose="020E0502050101010101" pitchFamily="34" charset="-79"/>
                      </a:rPr>
                      <m:t>𝑞</m:t>
                    </m:r>
                  </m:oMath>
                </a14:m>
                <a:r>
                  <a:rPr lang="he-IL" sz="2000" dirty="0">
                    <a:solidFill>
                      <a:srgbClr val="008080"/>
                    </a:solidFill>
                    <a:latin typeface="Narkisim" panose="020E0502050101010101" pitchFamily="34" charset="-79"/>
                    <a:cs typeface="Narkisim" panose="020E0502050101010101" pitchFamily="34" charset="-79"/>
                  </a:rPr>
                  <a:t> כפי שתואר בשקפים הקודמים, נחשב את המודולוס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𝑝</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𝑞</m:t>
                    </m:r>
                  </m:oMath>
                </a14:m>
                <a:r>
                  <a:rPr lang="he-IL" sz="2000" dirty="0">
                    <a:solidFill>
                      <a:srgbClr val="008080"/>
                    </a:solidFill>
                    <a:latin typeface="Narkisim" panose="020E0502050101010101" pitchFamily="34" charset="-79"/>
                    <a:cs typeface="Narkisim" panose="020E0502050101010101" pitchFamily="34" charset="-79"/>
                  </a:rPr>
                  <a:t>. ומעתה נעבוד בקבוצה </a:t>
                </a:r>
                <a14:m>
                  <m:oMath xmlns:m="http://schemas.openxmlformats.org/officeDocument/2006/math">
                    <m:r>
                      <m:rPr>
                        <m:sty m:val="p"/>
                      </m:rPr>
                      <a:rPr lang="en-US" sz="2000">
                        <a:solidFill>
                          <a:srgbClr val="008080"/>
                        </a:solidFill>
                        <a:latin typeface="Cambria Math" panose="02040503050406030204" pitchFamily="18" charset="0"/>
                        <a:cs typeface="Narkisim" panose="020E0502050101010101" pitchFamily="34" charset="-79"/>
                      </a:rPr>
                      <m:t>G</m:t>
                    </m:r>
                    <m:r>
                      <a:rPr lang="he-IL" sz="2000" b="0" i="0"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m:t>
                    </m:r>
                    <m:sSubSup>
                      <m:sSubSupPr>
                        <m:ctrlPr>
                          <a:rPr lang="en-US" sz="2000" b="0" i="1" smtClean="0">
                            <a:solidFill>
                              <a:srgbClr val="008080"/>
                            </a:solidFill>
                            <a:latin typeface="Cambria Math" panose="02040503050406030204" pitchFamily="18" charset="0"/>
                            <a:cs typeface="Narkisim" panose="020E0502050101010101" pitchFamily="34" charset="-79"/>
                          </a:rPr>
                        </m:ctrlPr>
                      </m:sSubSupPr>
                      <m:e>
                        <m:r>
                          <a:rPr lang="en-US" sz="2000" b="0" i="1" smtClean="0">
                            <a:solidFill>
                              <a:srgbClr val="008080"/>
                            </a:solidFill>
                            <a:latin typeface="Cambria Math" panose="02040503050406030204" pitchFamily="18" charset="0"/>
                            <a:cs typeface="Narkisim" panose="020E0502050101010101" pitchFamily="34" charset="-79"/>
                          </a:rPr>
                          <m:t>ℤ</m:t>
                        </m:r>
                      </m:e>
                      <m:sub>
                        <m:r>
                          <a:rPr lang="en-US" sz="2000" b="0" i="1" smtClean="0">
                            <a:solidFill>
                              <a:srgbClr val="008080"/>
                            </a:solidFill>
                            <a:latin typeface="Cambria Math" panose="02040503050406030204" pitchFamily="18" charset="0"/>
                            <a:cs typeface="Narkisim" panose="020E0502050101010101" pitchFamily="34" charset="-79"/>
                          </a:rPr>
                          <m:t>𝑛</m:t>
                        </m:r>
                      </m:sub>
                      <m:sup>
                        <m:r>
                          <a:rPr lang="en-US" sz="2000" b="0" i="1" smtClean="0">
                            <a:solidFill>
                              <a:srgbClr val="008080"/>
                            </a:solidFill>
                            <a:latin typeface="Cambria Math" panose="02040503050406030204" pitchFamily="18" charset="0"/>
                            <a:cs typeface="Narkisim" panose="020E0502050101010101" pitchFamily="34" charset="-79"/>
                          </a:rPr>
                          <m:t>∗</m:t>
                        </m:r>
                      </m:sup>
                    </m:sSubSup>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a:t>
                </a:r>
                <a:endParaRPr lang="en-US"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חשוב להבחין שמכיוון ש-</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𝑛</m:t>
                    </m:r>
                  </m:oMath>
                </a14:m>
                <a:r>
                  <a:rPr lang="he-IL" sz="2000" dirty="0">
                    <a:solidFill>
                      <a:srgbClr val="008080"/>
                    </a:solidFill>
                    <a:latin typeface="Narkisim" panose="020E0502050101010101" pitchFamily="34" charset="-79"/>
                    <a:cs typeface="Narkisim" panose="020E0502050101010101" pitchFamily="34" charset="-79"/>
                  </a:rPr>
                  <a:t> כה עצום, לפרק אותו לגורמים היא משימה בלתי אפשרית למחשבים בין ימינו. ולכן, בהינתן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𝑛</m:t>
                    </m:r>
                  </m:oMath>
                </a14:m>
                <a:r>
                  <a:rPr lang="he-IL" sz="2000" dirty="0">
                    <a:solidFill>
                      <a:srgbClr val="008080"/>
                    </a:solidFill>
                    <a:latin typeface="Narkisim" panose="020E0502050101010101" pitchFamily="34" charset="-79"/>
                    <a:cs typeface="Narkisim" panose="020E0502050101010101" pitchFamily="34" charset="-79"/>
                  </a:rPr>
                  <a:t> כחלק מהמפתח הפומבי, רק אנו ולא אף גורם אחור יודעים את הגורמים שלו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𝑝</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𝑞</m:t>
                    </m:r>
                  </m:oMath>
                </a14:m>
                <a:r>
                  <a:rPr lang="he-IL" sz="2000" dirty="0">
                    <a:solidFill>
                      <a:srgbClr val="008080"/>
                    </a:solidFill>
                    <a:latin typeface="Narkisim" panose="020E0502050101010101" pitchFamily="34" charset="-79"/>
                    <a:cs typeface="Narkisim" panose="020E0502050101010101" pitchFamily="34" charset="-79"/>
                  </a:rPr>
                  <a:t> כי</a:t>
                </a:r>
                <a:r>
                  <a:rPr lang="en-US" sz="2000" dirty="0">
                    <a:solidFill>
                      <a:srgbClr val="008080"/>
                    </a:solidFill>
                    <a:latin typeface="Narkisim" panose="020E0502050101010101" pitchFamily="34" charset="-79"/>
                    <a:cs typeface="Narkisim" panose="020E0502050101010101" pitchFamily="34" charset="-79"/>
                  </a:rPr>
                  <a:t> </a:t>
                </a:r>
                <a:r>
                  <a:rPr lang="he-IL" sz="2000" dirty="0">
                    <a:solidFill>
                      <a:srgbClr val="008080"/>
                    </a:solidFill>
                    <a:latin typeface="Narkisim" panose="020E0502050101010101" pitchFamily="34" charset="-79"/>
                    <a:cs typeface="Narkisim" panose="020E0502050101010101" pitchFamily="34" charset="-79"/>
                  </a:rPr>
                  <a:t>אנו הגרלנו אותם.</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כעת, יש לחשב את סדר החבורה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𝐺</m:t>
                    </m:r>
                  </m:oMath>
                </a14:m>
                <a:r>
                  <a:rPr lang="he-IL" sz="2000" dirty="0">
                    <a:solidFill>
                      <a:srgbClr val="008080"/>
                    </a:solidFill>
                    <a:latin typeface="Narkisim" panose="020E0502050101010101" pitchFamily="34" charset="-79"/>
                    <a:cs typeface="Narkisim" panose="020E0502050101010101" pitchFamily="34" charset="-79"/>
                  </a:rPr>
                  <a:t> (נזדקק לו בשלב </a:t>
                </a:r>
                <a:r>
                  <a:rPr lang="en-US" sz="2000" dirty="0">
                    <a:solidFill>
                      <a:srgbClr val="008080"/>
                    </a:solidFill>
                    <a:latin typeface="Narkisim" panose="020E0502050101010101" pitchFamily="34" charset="-79"/>
                    <a:cs typeface="Narkisim" panose="020E0502050101010101" pitchFamily="34" charset="-79"/>
                  </a:rPr>
                  <a:t>V</a:t>
                </a:r>
                <a:r>
                  <a:rPr lang="he-IL" sz="2000" dirty="0">
                    <a:solidFill>
                      <a:srgbClr val="008080"/>
                    </a:solidFill>
                    <a:latin typeface="Narkisim" panose="020E0502050101010101" pitchFamily="34" charset="-79"/>
                    <a:cs typeface="Narkisim" panose="020E0502050101010101" pitchFamily="34" charset="-79"/>
                  </a:rPr>
                  <a:t>) ידוע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𝑂</m:t>
                    </m:r>
                    <m:d>
                      <m:dPr>
                        <m:ctrlPr>
                          <a:rPr lang="en-US" sz="2000" b="0" i="1" smtClean="0">
                            <a:solidFill>
                              <a:srgbClr val="008080"/>
                            </a:solidFill>
                            <a:latin typeface="Cambria Math" panose="02040503050406030204" pitchFamily="18" charset="0"/>
                            <a:cs typeface="Narkisim" panose="020E0502050101010101" pitchFamily="34" charset="-79"/>
                          </a:rPr>
                        </m:ctrlPr>
                      </m:dPr>
                      <m:e>
                        <m:r>
                          <a:rPr lang="en-US" sz="2000" b="0" i="1" smtClean="0">
                            <a:solidFill>
                              <a:srgbClr val="008080"/>
                            </a:solidFill>
                            <a:latin typeface="Cambria Math" panose="02040503050406030204" pitchFamily="18" charset="0"/>
                            <a:cs typeface="Narkisim" panose="020E0502050101010101" pitchFamily="34" charset="-79"/>
                          </a:rPr>
                          <m:t>𝐺</m:t>
                        </m:r>
                      </m:e>
                    </m:d>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𝜙</m:t>
                    </m:r>
                    <m:d>
                      <m:dPr>
                        <m:ctrlPr>
                          <a:rPr lang="en-US" sz="2000" b="0" i="1" smtClean="0">
                            <a:solidFill>
                              <a:srgbClr val="008080"/>
                            </a:solidFill>
                            <a:latin typeface="Cambria Math" panose="02040503050406030204" pitchFamily="18" charset="0"/>
                            <a:cs typeface="Narkisim" panose="020E0502050101010101" pitchFamily="34" charset="-79"/>
                          </a:rPr>
                        </m:ctrlPr>
                      </m:dPr>
                      <m:e>
                        <m:r>
                          <a:rPr lang="en-US" sz="2000" b="0" i="1" smtClean="0">
                            <a:solidFill>
                              <a:srgbClr val="008080"/>
                            </a:solidFill>
                            <a:latin typeface="Cambria Math" panose="02040503050406030204" pitchFamily="18" charset="0"/>
                            <a:cs typeface="Narkisim" panose="020E0502050101010101" pitchFamily="34" charset="-79"/>
                          </a:rPr>
                          <m:t>𝑛</m:t>
                        </m:r>
                      </m:e>
                    </m:d>
                  </m:oMath>
                </a14:m>
                <a:r>
                  <a:rPr lang="he-IL" sz="2000" dirty="0">
                    <a:solidFill>
                      <a:srgbClr val="008080"/>
                    </a:solidFill>
                    <a:latin typeface="Narkisim" panose="020E0502050101010101" pitchFamily="34" charset="-79"/>
                    <a:cs typeface="Narkisim" panose="020E0502050101010101" pitchFamily="34" charset="-79"/>
                  </a:rPr>
                  <a:t>, נחשב זאת באמצעות תכונות של </a:t>
                </a:r>
                <a14:m>
                  <m:oMath xmlns:m="http://schemas.openxmlformats.org/officeDocument/2006/math">
                    <m:r>
                      <a:rPr lang="he-IL" sz="2000" b="0" i="1" smtClean="0">
                        <a:solidFill>
                          <a:srgbClr val="008080"/>
                        </a:solidFill>
                        <a:latin typeface="Cambria Math" panose="02040503050406030204" pitchFamily="18" charset="0"/>
                        <a:cs typeface="Narkisim" panose="020E0502050101010101" pitchFamily="34" charset="-79"/>
                      </a:rPr>
                      <m:t>𝜙</m:t>
                    </m:r>
                  </m:oMath>
                </a14:m>
                <a:r>
                  <a:rPr lang="he-IL" sz="2000" dirty="0">
                    <a:solidFill>
                      <a:srgbClr val="008080"/>
                    </a:solidFill>
                    <a:latin typeface="Narkisim" panose="020E0502050101010101" pitchFamily="34" charset="-79"/>
                    <a:cs typeface="Narkisim" panose="020E0502050101010101" pitchFamily="34" charset="-79"/>
                  </a:rPr>
                  <a:t> והידע המוקדם:</a:t>
                </a:r>
                <a:r>
                  <a:rPr lang="en-US" sz="2000" dirty="0">
                    <a:solidFill>
                      <a:srgbClr val="008080"/>
                    </a:solidFill>
                    <a:latin typeface="Narkisim" panose="020E0502050101010101" pitchFamily="34" charset="-79"/>
                    <a:cs typeface="Narkisim" panose="020E0502050101010101" pitchFamily="34" charset="-79"/>
                  </a:rPr>
                  <a:t>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𝑝</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𝑞</m:t>
                    </m:r>
                  </m:oMath>
                </a14:m>
                <a:r>
                  <a:rPr lang="he-IL" sz="2000" dirty="0">
                    <a:solidFill>
                      <a:srgbClr val="008080"/>
                    </a:solidFill>
                    <a:latin typeface="Narkisim" panose="020E0502050101010101" pitchFamily="34" charset="-79"/>
                    <a:cs typeface="Narkisim" panose="020E0502050101010101" pitchFamily="34" charset="-79"/>
                  </a:rPr>
                  <a:t>.</a:t>
                </a:r>
              </a:p>
              <a:p>
                <a:pPr marL="0" indent="0" algn="just">
                  <a:buSzPct val="100000"/>
                  <a:buNone/>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במעבר </a:t>
                </a:r>
                <a:r>
                  <a:rPr lang="en-US" sz="2000" dirty="0">
                    <a:solidFill>
                      <a:srgbClr val="008080"/>
                    </a:solidFill>
                    <a:latin typeface="Narkisim" panose="020E0502050101010101" pitchFamily="34" charset="-79"/>
                    <a:cs typeface="Narkisim" panose="020E0502050101010101" pitchFamily="34" charset="-79"/>
                  </a:rPr>
                  <a:t>(1)</a:t>
                </a:r>
                <a:r>
                  <a:rPr lang="he-IL" sz="2000" dirty="0">
                    <a:solidFill>
                      <a:srgbClr val="008080"/>
                    </a:solidFill>
                    <a:latin typeface="Narkisim" panose="020E0502050101010101" pitchFamily="34" charset="-79"/>
                    <a:cs typeface="Narkisim" panose="020E0502050101010101" pitchFamily="34" charset="-79"/>
                  </a:rPr>
                  <a:t> השתמשתי בעובדה ש-</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𝑝</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𝑞</m:t>
                    </m:r>
                  </m:oMath>
                </a14:m>
                <a:r>
                  <a:rPr lang="he-IL" sz="2000" dirty="0">
                    <a:solidFill>
                      <a:srgbClr val="008080"/>
                    </a:solidFill>
                    <a:latin typeface="Narkisim" panose="020E0502050101010101" pitchFamily="34" charset="-79"/>
                    <a:cs typeface="Narkisim" panose="020E0502050101010101" pitchFamily="34" charset="-79"/>
                  </a:rPr>
                  <a:t> זרים, ובמעבר (2) השתמשתי בעובדה שהם ראשוניים.</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שוב, אדגיש כי רק אנו מסוגלים לחשב את </a:t>
                </a:r>
                <a14:m>
                  <m:oMath xmlns:m="http://schemas.openxmlformats.org/officeDocument/2006/math">
                    <m:r>
                      <a:rPr lang="he-IL" sz="2000" b="0" i="1" smtClean="0">
                        <a:solidFill>
                          <a:srgbClr val="008080"/>
                        </a:solidFill>
                        <a:latin typeface="Cambria Math" panose="02040503050406030204" pitchFamily="18" charset="0"/>
                        <a:cs typeface="Narkisim" panose="020E0502050101010101" pitchFamily="34" charset="-79"/>
                      </a:rPr>
                      <m:t>𝜙</m:t>
                    </m:r>
                    <m:r>
                      <a:rPr lang="he-IL"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כי ידועים לנו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𝑝</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𝑞</m:t>
                    </m:r>
                  </m:oMath>
                </a14:m>
                <a:r>
                  <a:rPr lang="he-IL" sz="2000" dirty="0">
                    <a:solidFill>
                      <a:srgbClr val="008080"/>
                    </a:solidFill>
                    <a:latin typeface="Narkisim" panose="020E0502050101010101" pitchFamily="34" charset="-79"/>
                    <a:cs typeface="Narkisim" panose="020E0502050101010101" pitchFamily="34" charset="-79"/>
                  </a:rPr>
                  <a:t>. חישוב ישיר של </a:t>
                </a:r>
                <a14:m>
                  <m:oMath xmlns:m="http://schemas.openxmlformats.org/officeDocument/2006/math">
                    <m:r>
                      <a:rPr lang="he-IL" sz="2000" b="0" i="1" smtClean="0">
                        <a:solidFill>
                          <a:srgbClr val="008080"/>
                        </a:solidFill>
                        <a:latin typeface="Cambria Math" panose="02040503050406030204" pitchFamily="18" charset="0"/>
                        <a:cs typeface="Narkisim" panose="020E0502050101010101" pitchFamily="34" charset="-79"/>
                      </a:rPr>
                      <m:t>𝜙</m:t>
                    </m:r>
                    <m:r>
                      <a:rPr lang="he-IL"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דורש לפרק את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𝑛</m:t>
                    </m:r>
                  </m:oMath>
                </a14:m>
                <a:r>
                  <a:rPr lang="he-IL" sz="2000" dirty="0">
                    <a:solidFill>
                      <a:srgbClr val="008080"/>
                    </a:solidFill>
                    <a:latin typeface="Narkisim" panose="020E0502050101010101" pitchFamily="34" charset="-79"/>
                    <a:cs typeface="Narkisim" panose="020E0502050101010101" pitchFamily="34" charset="-79"/>
                  </a:rPr>
                  <a:t> לגורמים, מה שבלתי אפשרי בשל גודלו כפי שכבר הסברתי.</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כעת נבחר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𝑒</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65537</m:t>
                    </m:r>
                  </m:oMath>
                </a14:m>
                <a:r>
                  <a:rPr lang="he-IL" sz="2000" dirty="0">
                    <a:solidFill>
                      <a:srgbClr val="008080"/>
                    </a:solidFill>
                    <a:latin typeface="Narkisim" panose="020E0502050101010101" pitchFamily="34" charset="-79"/>
                    <a:cs typeface="Narkisim" panose="020E0502050101010101" pitchFamily="34" charset="-79"/>
                  </a:rPr>
                  <a:t>, כפי שנהוג היום לבחור (אכן מקיים את הדרישות) וקיבלנו את המפתח הציבורי והוא: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𝑒</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כעת נעבור ליצירת במפתח הפרטי והסודי.</a:t>
                </a:r>
              </a:p>
            </p:txBody>
          </p:sp>
        </mc:Choice>
        <mc:Fallback>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33473" y="1760159"/>
                <a:ext cx="11925054" cy="5191432"/>
              </a:xfrm>
              <a:blipFill>
                <a:blip r:embed="rId3"/>
                <a:stretch>
                  <a:fillRect l="-1125" t="-1058" b="-94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CD0168F5-8E62-9A97-3DE4-5B88F532B595}"/>
                  </a:ext>
                </a:extLst>
              </p:cNvPr>
              <p:cNvSpPr txBox="1"/>
              <p:nvPr/>
            </p:nvSpPr>
            <p:spPr>
              <a:xfrm>
                <a:off x="6096000" y="4883150"/>
                <a:ext cx="5778500" cy="665888"/>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he-IL" sz="1800" b="0" i="1" smtClean="0">
                          <a:solidFill>
                            <a:srgbClr val="008080"/>
                          </a:solidFill>
                          <a:latin typeface="Cambria Math" panose="02040503050406030204" pitchFamily="18" charset="0"/>
                          <a:cs typeface="Narkisim" panose="020E0502050101010101" pitchFamily="34" charset="-79"/>
                        </a:rPr>
                        <m:t>𝜙</m:t>
                      </m:r>
                      <m:d>
                        <m:dPr>
                          <m:ctrlPr>
                            <a:rPr lang="he-IL"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𝑛</m:t>
                          </m:r>
                        </m:e>
                      </m:d>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𝜙</m:t>
                      </m:r>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𝑝</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𝑞</m:t>
                          </m:r>
                        </m:e>
                      </m:d>
                      <m:sSub>
                        <m:sSubPr>
                          <m:ctrlPr>
                            <a:rPr lang="en-US"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m:t>
                          </m:r>
                        </m:e>
                        <m:sub>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1</m:t>
                              </m:r>
                            </m:e>
                          </m:d>
                        </m:sub>
                      </m:sSub>
                      <m:r>
                        <a:rPr lang="en-US" sz="1800" b="0" i="1" smtClean="0">
                          <a:solidFill>
                            <a:srgbClr val="008080"/>
                          </a:solidFill>
                          <a:latin typeface="Cambria Math" panose="02040503050406030204" pitchFamily="18" charset="0"/>
                          <a:cs typeface="Narkisim" panose="020E0502050101010101" pitchFamily="34" charset="-79"/>
                        </a:rPr>
                        <m:t>𝜙</m:t>
                      </m:r>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𝑝</m:t>
                          </m:r>
                        </m:e>
                      </m:d>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𝜙</m:t>
                      </m:r>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𝑞</m:t>
                          </m:r>
                        </m:e>
                      </m:d>
                      <m:sSub>
                        <m:sSubPr>
                          <m:ctrlPr>
                            <a:rPr lang="en-US" sz="1800" b="0" i="1" smtClean="0">
                              <a:solidFill>
                                <a:srgbClr val="008080"/>
                              </a:solidFill>
                              <a:latin typeface="Cambria Math" panose="02040503050406030204" pitchFamily="18" charset="0"/>
                              <a:cs typeface="Narkisim" panose="020E0502050101010101" pitchFamily="34" charset="-79"/>
                            </a:rPr>
                          </m:ctrlPr>
                        </m:sSubPr>
                        <m:e>
                          <m:r>
                            <a:rPr lang="en-US" sz="1800" b="0" i="1" smtClean="0">
                              <a:solidFill>
                                <a:srgbClr val="008080"/>
                              </a:solidFill>
                              <a:latin typeface="Cambria Math" panose="02040503050406030204" pitchFamily="18" charset="0"/>
                              <a:cs typeface="Narkisim" panose="020E0502050101010101" pitchFamily="34" charset="-79"/>
                            </a:rPr>
                            <m:t>=</m:t>
                          </m:r>
                        </m:e>
                        <m:sub>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2</m:t>
                              </m:r>
                            </m:e>
                          </m:d>
                        </m:sub>
                      </m:sSub>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𝑝</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1</m:t>
                          </m:r>
                        </m:e>
                      </m:d>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𝑞</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1</m:t>
                      </m:r>
                      <m:r>
                        <a:rPr lang="en-US" sz="1800" b="0" i="1" smtClean="0">
                          <a:solidFill>
                            <a:srgbClr val="008080"/>
                          </a:solidFill>
                          <a:latin typeface="Cambria Math" panose="02040503050406030204" pitchFamily="18" charset="0"/>
                          <a:cs typeface="Narkisim" panose="020E0502050101010101" pitchFamily="34" charset="-79"/>
                        </a:rPr>
                        <m:t>)</m:t>
                      </m:r>
                    </m:oMath>
                  </m:oMathPara>
                </a14:m>
                <a:endParaRPr lang="he-IL" sz="1800" dirty="0">
                  <a:solidFill>
                    <a:srgbClr val="008080"/>
                  </a:solidFill>
                  <a:latin typeface="Narkisim" panose="020E0502050101010101" pitchFamily="34" charset="-79"/>
                  <a:cs typeface="Narkisim" panose="020E0502050101010101" pitchFamily="34" charset="-79"/>
                </a:endParaRPr>
              </a:p>
              <a:p>
                <a:endParaRPr lang="he-IL" dirty="0"/>
              </a:p>
            </p:txBody>
          </p:sp>
        </mc:Choice>
        <mc:Fallback xmlns="">
          <p:sp>
            <p:nvSpPr>
              <p:cNvPr id="5" name="תיבת טקסט 4">
                <a:extLst>
                  <a:ext uri="{FF2B5EF4-FFF2-40B4-BE49-F238E27FC236}">
                    <a16:creationId xmlns:a16="http://schemas.microsoft.com/office/drawing/2014/main" id="{CD0168F5-8E62-9A97-3DE4-5B88F532B595}"/>
                  </a:ext>
                </a:extLst>
              </p:cNvPr>
              <p:cNvSpPr txBox="1">
                <a:spLocks noRot="1" noChangeAspect="1" noMove="1" noResize="1" noEditPoints="1" noAdjustHandles="1" noChangeArrowheads="1" noChangeShapeType="1" noTextEdit="1"/>
              </p:cNvSpPr>
              <p:nvPr/>
            </p:nvSpPr>
            <p:spPr>
              <a:xfrm>
                <a:off x="6096000" y="4883150"/>
                <a:ext cx="5778500" cy="665888"/>
              </a:xfrm>
              <a:prstGeom prst="rect">
                <a:avLst/>
              </a:prstGeom>
              <a:blipFill>
                <a:blip r:embed="rId4"/>
                <a:stretch>
                  <a:fillRect/>
                </a:stretch>
              </a:blipFill>
            </p:spPr>
            <p:txBody>
              <a:bodyPr/>
              <a:lstStyle/>
              <a:p>
                <a:r>
                  <a:rPr lang="he-IL">
                    <a:noFill/>
                  </a:rPr>
                  <a:t> </a:t>
                </a:r>
              </a:p>
            </p:txBody>
          </p:sp>
        </mc:Fallback>
      </mc:AlternateContent>
      <p:pic>
        <p:nvPicPr>
          <p:cNvPr id="2050" name="Picture 2" descr="Discussion - Free interface icons">
            <a:extLst>
              <a:ext uri="{FF2B5EF4-FFF2-40B4-BE49-F238E27FC236}">
                <a16:creationId xmlns:a16="http://schemas.microsoft.com/office/drawing/2014/main" id="{6DD8E885-7DF3-C77C-2CB9-FF9962EFC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31" y="3145790"/>
            <a:ext cx="3474720" cy="34747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a cryptographic key? | Keys and SSL encryption | Cloudflare">
            <a:extLst>
              <a:ext uri="{FF2B5EF4-FFF2-40B4-BE49-F238E27FC236}">
                <a16:creationId xmlns:a16="http://schemas.microsoft.com/office/drawing/2014/main" id="{DDB174FD-A79A-7B29-C177-B40FDF61BA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186" y="2873056"/>
            <a:ext cx="2705069" cy="143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37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יצירת מפתחות – שלב </a:t>
            </a:r>
            <a:r>
              <a:rPr lang="en-US"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V</a:t>
            </a:r>
            <a:endPar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2" spcCol="288000">
                <a:normAutofit/>
              </a:bodyPr>
              <a:lstStyle/>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יש כעת לחשב את ההופכי של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𝑒</m:t>
                    </m:r>
                  </m:oMath>
                </a14:m>
                <a:r>
                  <a:rPr lang="he-IL" sz="2000" dirty="0">
                    <a:solidFill>
                      <a:srgbClr val="008080"/>
                    </a:solidFill>
                    <a:latin typeface="Narkisim" panose="020E0502050101010101" pitchFamily="34" charset="-79"/>
                    <a:cs typeface="Narkisim" panose="020E0502050101010101" pitchFamily="34" charset="-79"/>
                  </a:rPr>
                  <a:t> ב-</a:t>
                </a:r>
                <a14:m>
                  <m:oMath xmlns:m="http://schemas.openxmlformats.org/officeDocument/2006/math">
                    <m:r>
                      <a:rPr lang="en-US" sz="2000" b="0" i="1" dirty="0" smtClean="0">
                        <a:solidFill>
                          <a:srgbClr val="008080"/>
                        </a:solidFill>
                        <a:latin typeface="Cambria Math" panose="02040503050406030204" pitchFamily="18" charset="0"/>
                        <a:cs typeface="Narkisim" panose="020E0502050101010101" pitchFamily="34" charset="-79"/>
                      </a:rPr>
                      <m:t>𝐺</m:t>
                    </m:r>
                    <m:r>
                      <a:rPr lang="en-US" sz="2000" b="0" i="1" dirty="0" smtClean="0">
                        <a:solidFill>
                          <a:srgbClr val="008080"/>
                        </a:solidFill>
                        <a:latin typeface="Cambria Math" panose="02040503050406030204" pitchFamily="18" charset="0"/>
                        <a:cs typeface="Narkisim" panose="020E0502050101010101" pitchFamily="34" charset="-79"/>
                      </a:rPr>
                      <m:t>=(</m:t>
                    </m:r>
                    <m:sSubSup>
                      <m:sSubSupPr>
                        <m:ctrlPr>
                          <a:rPr lang="en-US" sz="2000" b="0" i="1" dirty="0" smtClean="0">
                            <a:solidFill>
                              <a:srgbClr val="008080"/>
                            </a:solidFill>
                            <a:latin typeface="Cambria Math" panose="02040503050406030204" pitchFamily="18" charset="0"/>
                            <a:cs typeface="Narkisim" panose="020E0502050101010101" pitchFamily="34" charset="-79"/>
                          </a:rPr>
                        </m:ctrlPr>
                      </m:sSubSupPr>
                      <m:e>
                        <m:r>
                          <a:rPr lang="en-US" sz="2000" b="0" i="1" dirty="0" smtClean="0">
                            <a:solidFill>
                              <a:srgbClr val="008080"/>
                            </a:solidFill>
                            <a:latin typeface="Cambria Math" panose="02040503050406030204" pitchFamily="18" charset="0"/>
                            <a:cs typeface="Narkisim" panose="020E0502050101010101" pitchFamily="34" charset="-79"/>
                          </a:rPr>
                          <m:t>ℤ</m:t>
                        </m:r>
                      </m:e>
                      <m:sub>
                        <m:r>
                          <a:rPr lang="en-US" sz="2000" b="0" i="1" dirty="0" smtClean="0">
                            <a:solidFill>
                              <a:srgbClr val="008080"/>
                            </a:solidFill>
                            <a:latin typeface="Cambria Math" panose="02040503050406030204" pitchFamily="18" charset="0"/>
                            <a:cs typeface="Narkisim" panose="020E0502050101010101" pitchFamily="34" charset="-79"/>
                          </a:rPr>
                          <m:t>𝑛</m:t>
                        </m:r>
                      </m:sub>
                      <m:sup>
                        <m:r>
                          <a:rPr lang="en-US" sz="2000" b="0" i="1" dirty="0" smtClean="0">
                            <a:solidFill>
                              <a:srgbClr val="008080"/>
                            </a:solidFill>
                            <a:latin typeface="Cambria Math" panose="02040503050406030204" pitchFamily="18" charset="0"/>
                            <a:cs typeface="Narkisim" panose="020E0502050101010101" pitchFamily="34" charset="-79"/>
                          </a:rPr>
                          <m:t>∗</m:t>
                        </m:r>
                      </m:sup>
                    </m:sSubSup>
                    <m:r>
                      <a:rPr lang="en-US" sz="2000" b="0" i="1" dirty="0"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והוא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𝑑</m:t>
                    </m:r>
                  </m:oMath>
                </a14:m>
                <a:r>
                  <a:rPr lang="he-IL" sz="2000" dirty="0">
                    <a:solidFill>
                      <a:srgbClr val="008080"/>
                    </a:solidFill>
                    <a:latin typeface="Narkisim" panose="020E0502050101010101" pitchFamily="34" charset="-79"/>
                    <a:cs typeface="Narkisim" panose="020E0502050101010101" pitchFamily="34" charset="-79"/>
                  </a:rPr>
                  <a:t>. על מנת לחשב אותו, יש לדעת את סדר החבורה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𝐺</m:t>
                    </m:r>
                  </m:oMath>
                </a14:m>
                <a:r>
                  <a:rPr lang="he-IL" sz="2000" dirty="0">
                    <a:solidFill>
                      <a:srgbClr val="008080"/>
                    </a:solidFill>
                    <a:latin typeface="Narkisim" panose="020E0502050101010101" pitchFamily="34" charset="-79"/>
                    <a:cs typeface="Narkisim" panose="020E0502050101010101" pitchFamily="34" charset="-79"/>
                  </a:rPr>
                  <a:t>, ולמעשה כבר חישבנו אותו בשלב </a:t>
                </a:r>
                <a:r>
                  <a:rPr lang="en-US" sz="2000" dirty="0">
                    <a:solidFill>
                      <a:srgbClr val="008080"/>
                    </a:solidFill>
                    <a:latin typeface="Narkisim" panose="020E0502050101010101" pitchFamily="34" charset="-79"/>
                    <a:cs typeface="Narkisim" panose="020E0502050101010101" pitchFamily="34" charset="-79"/>
                  </a:rPr>
                  <a:t>III</a:t>
                </a:r>
                <a:r>
                  <a:rPr lang="he-IL" sz="2000" dirty="0">
                    <a:solidFill>
                      <a:srgbClr val="008080"/>
                    </a:solidFill>
                    <a:latin typeface="Narkisim" panose="020E0502050101010101" pitchFamily="34" charset="-79"/>
                    <a:cs typeface="Narkisim" panose="020E0502050101010101" pitchFamily="34" charset="-79"/>
                  </a:rPr>
                  <a:t>: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𝑂</m:t>
                    </m:r>
                    <m:d>
                      <m:dPr>
                        <m:ctrlPr>
                          <a:rPr lang="en-US" sz="2000" b="0" i="1" smtClean="0">
                            <a:solidFill>
                              <a:srgbClr val="008080"/>
                            </a:solidFill>
                            <a:latin typeface="Cambria Math" panose="02040503050406030204" pitchFamily="18" charset="0"/>
                            <a:cs typeface="Narkisim" panose="020E0502050101010101" pitchFamily="34" charset="-79"/>
                          </a:rPr>
                        </m:ctrlPr>
                      </m:dPr>
                      <m:e>
                        <m:r>
                          <a:rPr lang="en-US" sz="2000" b="0" i="1" smtClean="0">
                            <a:solidFill>
                              <a:srgbClr val="008080"/>
                            </a:solidFill>
                            <a:latin typeface="Cambria Math" panose="02040503050406030204" pitchFamily="18" charset="0"/>
                            <a:cs typeface="Narkisim" panose="020E0502050101010101" pitchFamily="34" charset="-79"/>
                          </a:rPr>
                          <m:t>𝐺</m:t>
                        </m:r>
                      </m:e>
                    </m:d>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𝑂</m:t>
                    </m:r>
                    <m:d>
                      <m:dPr>
                        <m:ctrlPr>
                          <a:rPr lang="en-US" sz="2000" b="0" i="1" smtClean="0">
                            <a:solidFill>
                              <a:srgbClr val="008080"/>
                            </a:solidFill>
                            <a:latin typeface="Cambria Math" panose="02040503050406030204" pitchFamily="18" charset="0"/>
                            <a:cs typeface="Narkisim" panose="020E0502050101010101" pitchFamily="34" charset="-79"/>
                          </a:rPr>
                        </m:ctrlPr>
                      </m:dPr>
                      <m:e>
                        <m:sSubSup>
                          <m:sSubSupPr>
                            <m:ctrlPr>
                              <a:rPr lang="en-US" sz="2000" b="0" i="1" smtClean="0">
                                <a:solidFill>
                                  <a:srgbClr val="008080"/>
                                </a:solidFill>
                                <a:latin typeface="Cambria Math" panose="02040503050406030204" pitchFamily="18" charset="0"/>
                                <a:cs typeface="Narkisim" panose="020E0502050101010101" pitchFamily="34" charset="-79"/>
                              </a:rPr>
                            </m:ctrlPr>
                          </m:sSubSupPr>
                          <m:e>
                            <m:r>
                              <a:rPr lang="en-US" sz="2000" b="0" i="1" smtClean="0">
                                <a:solidFill>
                                  <a:srgbClr val="008080"/>
                                </a:solidFill>
                                <a:latin typeface="Cambria Math" panose="02040503050406030204" pitchFamily="18" charset="0"/>
                                <a:cs typeface="Narkisim" panose="020E0502050101010101" pitchFamily="34" charset="-79"/>
                              </a:rPr>
                              <m:t>ℤ</m:t>
                            </m:r>
                          </m:e>
                          <m:sub>
                            <m:r>
                              <a:rPr lang="en-US" sz="2000" b="0" i="1" smtClean="0">
                                <a:solidFill>
                                  <a:srgbClr val="008080"/>
                                </a:solidFill>
                                <a:latin typeface="Cambria Math" panose="02040503050406030204" pitchFamily="18" charset="0"/>
                                <a:cs typeface="Narkisim" panose="020E0502050101010101" pitchFamily="34" charset="-79"/>
                              </a:rPr>
                              <m:t>𝑛</m:t>
                            </m:r>
                          </m:sub>
                          <m:sup>
                            <m:r>
                              <a:rPr lang="en-US" sz="2000" b="0" i="1" smtClean="0">
                                <a:solidFill>
                                  <a:srgbClr val="008080"/>
                                </a:solidFill>
                                <a:latin typeface="Cambria Math" panose="02040503050406030204" pitchFamily="18" charset="0"/>
                                <a:cs typeface="Narkisim" panose="020E0502050101010101" pitchFamily="34" charset="-79"/>
                              </a:rPr>
                              <m:t>∗</m:t>
                            </m:r>
                          </m:sup>
                        </m:sSubSup>
                        <m:r>
                          <a:rPr lang="en-US" sz="2000" b="0" i="1" smtClean="0">
                            <a:solidFill>
                              <a:srgbClr val="008080"/>
                            </a:solidFill>
                            <a:latin typeface="Cambria Math" panose="02040503050406030204" pitchFamily="18" charset="0"/>
                            <a:cs typeface="Narkisim" panose="020E0502050101010101" pitchFamily="34" charset="-79"/>
                          </a:rPr>
                          <m:t>,⋅</m:t>
                        </m:r>
                      </m:e>
                    </m:d>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𝜙</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שוב אדגיש כי רק אנו מסוגלים לחשב אותו! וזה בגלל שאנו יודעים את הפירוק לגורמים של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𝑛</m:t>
                    </m:r>
                  </m:oMath>
                </a14:m>
                <a:r>
                  <a:rPr lang="he-IL" sz="2000" dirty="0">
                    <a:solidFill>
                      <a:srgbClr val="008080"/>
                    </a:solidFill>
                    <a:latin typeface="Narkisim" panose="020E0502050101010101" pitchFamily="34" charset="-79"/>
                    <a:cs typeface="Narkisim" panose="020E0502050101010101" pitchFamily="34" charset="-79"/>
                  </a:rPr>
                  <a:t>. כאן בעצם שוכב כוחו של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𝑅𝑆𝐴</m:t>
                    </m:r>
                  </m:oMath>
                </a14:m>
                <a:r>
                  <a:rPr lang="he-IL" sz="2000" dirty="0">
                    <a:solidFill>
                      <a:srgbClr val="008080"/>
                    </a:solidFill>
                    <a:latin typeface="Narkisim" panose="020E0502050101010101" pitchFamily="34" charset="-79"/>
                    <a:cs typeface="Narkisim" panose="020E0502050101010101" pitchFamily="34" charset="-79"/>
                  </a:rPr>
                  <a:t>, בעוד שכולם יכולים לדעת את המפתח הציבורי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𝑒</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רק היוצר שלו מסוגל לחשב ממנו את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𝑑</m:t>
                    </m:r>
                  </m:oMath>
                </a14:m>
                <a:r>
                  <a:rPr lang="he-IL" sz="20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על מנת לחשב את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𝑑</m:t>
                    </m:r>
                  </m:oMath>
                </a14:m>
                <a:r>
                  <a:rPr lang="he-IL" sz="2000" dirty="0">
                    <a:solidFill>
                      <a:srgbClr val="008080"/>
                    </a:solidFill>
                    <a:latin typeface="Narkisim" panose="020E0502050101010101" pitchFamily="34" charset="-79"/>
                    <a:cs typeface="Narkisim" panose="020E0502050101010101" pitchFamily="34" charset="-79"/>
                  </a:rPr>
                  <a:t> ניעזר באלגוריתם </a:t>
                </a:r>
                <a:r>
                  <a:rPr lang="he-IL" sz="2000" dirty="0" err="1">
                    <a:solidFill>
                      <a:srgbClr val="008080"/>
                    </a:solidFill>
                    <a:latin typeface="Narkisim" panose="020E0502050101010101" pitchFamily="34" charset="-79"/>
                    <a:cs typeface="Narkisim" panose="020E0502050101010101" pitchFamily="34" charset="-79"/>
                  </a:rPr>
                  <a:t>אוקלידס</a:t>
                </a:r>
                <a:r>
                  <a:rPr lang="he-IL" sz="2000" dirty="0">
                    <a:solidFill>
                      <a:srgbClr val="008080"/>
                    </a:solidFill>
                    <a:latin typeface="Narkisim" panose="020E0502050101010101" pitchFamily="34" charset="-79"/>
                    <a:cs typeface="Narkisim" panose="020E0502050101010101" pitchFamily="34" charset="-79"/>
                  </a:rPr>
                  <a:t> המורחב. לא ארחיב מהו או אנמק את נכונותו. מה שחשוב בו, שעבור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𝑥</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𝑦</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ℕ</m:t>
                    </m:r>
                  </m:oMath>
                </a14:m>
                <a:r>
                  <a:rPr lang="he-IL" sz="2000" dirty="0">
                    <a:solidFill>
                      <a:srgbClr val="008080"/>
                    </a:solidFill>
                    <a:latin typeface="Narkisim" panose="020E0502050101010101" pitchFamily="34" charset="-79"/>
                    <a:cs typeface="Narkisim" panose="020E0502050101010101" pitchFamily="34" charset="-79"/>
                  </a:rPr>
                  <a:t> הוא מוצא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𝑎</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𝑏</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ℤ</m:t>
                    </m:r>
                  </m:oMath>
                </a14:m>
                <a:r>
                  <a:rPr lang="he-IL" sz="2000" dirty="0">
                    <a:solidFill>
                      <a:srgbClr val="008080"/>
                    </a:solidFill>
                    <a:latin typeface="Narkisim" panose="020E0502050101010101" pitchFamily="34" charset="-79"/>
                    <a:cs typeface="Narkisim" panose="020E0502050101010101" pitchFamily="34" charset="-79"/>
                  </a:rPr>
                  <a:t> המקיימים: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𝑎𝑥</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𝑏𝑦</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𝑐</m:t>
                    </m:r>
                  </m:oMath>
                </a14:m>
                <a:r>
                  <a:rPr lang="he-IL" sz="2000" dirty="0">
                    <a:solidFill>
                      <a:srgbClr val="008080"/>
                    </a:solidFill>
                    <a:latin typeface="Narkisim" panose="020E0502050101010101" pitchFamily="34" charset="-79"/>
                    <a:cs typeface="Narkisim" panose="020E0502050101010101" pitchFamily="34" charset="-79"/>
                  </a:rPr>
                  <a:t> כאשר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𝑐</m:t>
                    </m:r>
                    <m:r>
                      <a:rPr lang="en-US" sz="2000" b="0" i="1" smtClean="0">
                        <a:solidFill>
                          <a:srgbClr val="008080"/>
                        </a:solidFill>
                        <a:latin typeface="Cambria Math" panose="02040503050406030204" pitchFamily="18" charset="0"/>
                        <a:cs typeface="Narkisim" panose="020E0502050101010101" pitchFamily="34" charset="-79"/>
                      </a:rPr>
                      <m:t>=</m:t>
                    </m:r>
                    <m:r>
                      <m:rPr>
                        <m:sty m:val="p"/>
                      </m:rPr>
                      <a:rPr lang="en-US" sz="2000" b="0" i="0" smtClean="0">
                        <a:solidFill>
                          <a:srgbClr val="008080"/>
                        </a:solidFill>
                        <a:latin typeface="Cambria Math" panose="02040503050406030204" pitchFamily="18" charset="0"/>
                        <a:cs typeface="Narkisim" panose="020E0502050101010101" pitchFamily="34" charset="-79"/>
                      </a:rPr>
                      <m:t>gcd</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𝑥</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𝑦</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אפעיל את האלגוריתם על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𝑒</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𝜙</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יש לשים לב כי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𝑒</m:t>
                    </m:r>
                  </m:oMath>
                </a14:m>
                <a:r>
                  <a:rPr lang="he-IL" sz="2000" dirty="0">
                    <a:solidFill>
                      <a:srgbClr val="008080"/>
                    </a:solidFill>
                    <a:latin typeface="Narkisim" panose="020E0502050101010101" pitchFamily="34" charset="-79"/>
                    <a:cs typeface="Narkisim" panose="020E0502050101010101" pitchFamily="34" charset="-79"/>
                  </a:rPr>
                  <a:t> נבחר במפורש כך שיהיה זר ל</a:t>
                </a:r>
                <a14:m>
                  <m:oMath xmlns:m="http://schemas.openxmlformats.org/officeDocument/2006/math">
                    <m:r>
                      <a:rPr lang="he-IL" sz="2000" b="0" i="1" smtClean="0">
                        <a:solidFill>
                          <a:srgbClr val="008080"/>
                        </a:solidFill>
                        <a:latin typeface="Cambria Math" panose="02040503050406030204" pitchFamily="18" charset="0"/>
                        <a:cs typeface="Narkisim" panose="020E0502050101010101" pitchFamily="34" charset="-79"/>
                      </a:rPr>
                      <m:t>𝜙</m:t>
                    </m:r>
                    <m:r>
                      <a:rPr lang="he-IL"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ולכן האלגוריתם יחזיר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𝑎</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𝑏</m:t>
                    </m:r>
                  </m:oMath>
                </a14:m>
                <a:r>
                  <a:rPr lang="he-IL" sz="2000" dirty="0">
                    <a:solidFill>
                      <a:srgbClr val="008080"/>
                    </a:solidFill>
                    <a:latin typeface="Narkisim" panose="020E0502050101010101" pitchFamily="34" charset="-79"/>
                    <a:cs typeface="Narkisim" panose="020E0502050101010101" pitchFamily="34" charset="-79"/>
                  </a:rPr>
                  <a:t> כך ש: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𝑎</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𝑒</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𝑏</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𝜙</m:t>
                    </m:r>
                    <m:d>
                      <m:dPr>
                        <m:ctrlPr>
                          <a:rPr lang="en-US" sz="2000" b="0" i="1" smtClean="0">
                            <a:solidFill>
                              <a:srgbClr val="008080"/>
                            </a:solidFill>
                            <a:latin typeface="Cambria Math" panose="02040503050406030204" pitchFamily="18" charset="0"/>
                            <a:cs typeface="Narkisim" panose="020E0502050101010101" pitchFamily="34" charset="-79"/>
                          </a:rPr>
                        </m:ctrlPr>
                      </m:dPr>
                      <m:e>
                        <m:r>
                          <a:rPr lang="en-US" sz="2000" b="0" i="1" smtClean="0">
                            <a:solidFill>
                              <a:srgbClr val="008080"/>
                            </a:solidFill>
                            <a:latin typeface="Cambria Math" panose="02040503050406030204" pitchFamily="18" charset="0"/>
                            <a:cs typeface="Narkisim" panose="020E0502050101010101" pitchFamily="34" charset="-79"/>
                          </a:rPr>
                          <m:t>𝑛</m:t>
                        </m:r>
                      </m:e>
                    </m:d>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1</m:t>
                    </m:r>
                  </m:oMath>
                </a14:m>
                <a:r>
                  <a:rPr lang="he-IL" sz="2000" dirty="0">
                    <a:solidFill>
                      <a:srgbClr val="008080"/>
                    </a:solidFill>
                    <a:latin typeface="Narkisim" panose="020E0502050101010101" pitchFamily="34" charset="-79"/>
                    <a:cs typeface="Narkisim" panose="020E0502050101010101" pitchFamily="34" charset="-79"/>
                  </a:rPr>
                  <a:t>. ניקח מודולו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𝜙</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על המשוואה ונקבל: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𝑎</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𝑒</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1</m:t>
                    </m:r>
                    <m:r>
                      <a:rPr lang="en-US" sz="2000" b="0" i="1" smtClean="0">
                        <a:solidFill>
                          <a:srgbClr val="008080"/>
                        </a:solidFill>
                        <a:latin typeface="Cambria Math" panose="02040503050406030204" pitchFamily="18" charset="0"/>
                        <a:cs typeface="Narkisim" panose="020E0502050101010101" pitchFamily="34" charset="-79"/>
                      </a:rPr>
                      <m:t> (</m:t>
                    </m:r>
                    <m:r>
                      <a:rPr lang="en-US" sz="2000" b="0" i="1" smtClean="0">
                        <a:solidFill>
                          <a:srgbClr val="008080"/>
                        </a:solidFill>
                        <a:latin typeface="Cambria Math" panose="02040503050406030204" pitchFamily="18" charset="0"/>
                        <a:cs typeface="Narkisim" panose="020E0502050101010101" pitchFamily="34" charset="-79"/>
                      </a:rPr>
                      <m:t>𝑚𝑜𝑑</m:t>
                    </m:r>
                    <m:r>
                      <a:rPr lang="en-US" sz="2000" b="0" i="1" smtClean="0">
                        <a:solidFill>
                          <a:srgbClr val="008080"/>
                        </a:solidFill>
                        <a:latin typeface="Cambria Math" panose="02040503050406030204" pitchFamily="18" charset="0"/>
                        <a:cs typeface="Narkisim" panose="020E0502050101010101" pitchFamily="34" charset="-79"/>
                      </a:rPr>
                      <m:t> </m:t>
                    </m:r>
                    <m:r>
                      <a:rPr lang="en-US" sz="2000" b="0" i="1" smtClean="0">
                        <a:solidFill>
                          <a:srgbClr val="008080"/>
                        </a:solidFill>
                        <a:latin typeface="Cambria Math" panose="02040503050406030204" pitchFamily="18" charset="0"/>
                        <a:cs typeface="Narkisim" panose="020E0502050101010101" pitchFamily="34" charset="-79"/>
                      </a:rPr>
                      <m:t>𝜙</m:t>
                    </m:r>
                    <m:d>
                      <m:dPr>
                        <m:ctrlPr>
                          <a:rPr lang="en-US" sz="2000" b="0" i="1" smtClean="0">
                            <a:solidFill>
                              <a:srgbClr val="008080"/>
                            </a:solidFill>
                            <a:latin typeface="Cambria Math" panose="02040503050406030204" pitchFamily="18" charset="0"/>
                            <a:cs typeface="Narkisim" panose="020E0502050101010101" pitchFamily="34" charset="-79"/>
                          </a:rPr>
                        </m:ctrlPr>
                      </m:dPr>
                      <m:e>
                        <m:r>
                          <a:rPr lang="en-US" sz="2000" b="0" i="1" smtClean="0">
                            <a:solidFill>
                              <a:srgbClr val="008080"/>
                            </a:solidFill>
                            <a:latin typeface="Cambria Math" panose="02040503050406030204" pitchFamily="18" charset="0"/>
                            <a:cs typeface="Narkisim" panose="020E0502050101010101" pitchFamily="34" charset="-79"/>
                          </a:rPr>
                          <m:t>𝑛</m:t>
                        </m:r>
                      </m:e>
                    </m:d>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ומצאנו את ההופכי של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𝑒</m:t>
                    </m:r>
                  </m:oMath>
                </a14:m>
                <a:r>
                  <a:rPr lang="he-IL" sz="2000" dirty="0">
                    <a:solidFill>
                      <a:srgbClr val="008080"/>
                    </a:solidFill>
                    <a:latin typeface="Narkisim" panose="020E0502050101010101" pitchFamily="34" charset="-79"/>
                    <a:cs typeface="Narkisim" panose="020E0502050101010101" pitchFamily="34" charset="-79"/>
                  </a:rPr>
                  <a:t> (</a:t>
                </a:r>
                <a14:m>
                  <m:oMath xmlns:m="http://schemas.openxmlformats.org/officeDocument/2006/math">
                    <m:r>
                      <a:rPr lang="en-US" sz="2000" b="0" i="1" dirty="0" smtClean="0">
                        <a:solidFill>
                          <a:srgbClr val="008080"/>
                        </a:solidFill>
                        <a:latin typeface="Cambria Math" panose="02040503050406030204" pitchFamily="18" charset="0"/>
                        <a:cs typeface="Narkisim" panose="020E0502050101010101" pitchFamily="34" charset="-79"/>
                      </a:rPr>
                      <m:t>𝑑</m:t>
                    </m:r>
                    <m:r>
                      <a:rPr lang="en-US" sz="2000" b="0" i="1" dirty="0" smtClean="0">
                        <a:solidFill>
                          <a:srgbClr val="008080"/>
                        </a:solidFill>
                        <a:latin typeface="Cambria Math" panose="02040503050406030204" pitchFamily="18" charset="0"/>
                        <a:cs typeface="Narkisim" panose="020E0502050101010101" pitchFamily="34" charset="-79"/>
                      </a:rPr>
                      <m:t>=</m:t>
                    </m:r>
                    <m:r>
                      <a:rPr lang="en-US" sz="2000" b="0" i="1" dirty="0" smtClean="0">
                        <a:solidFill>
                          <a:srgbClr val="008080"/>
                        </a:solidFill>
                        <a:latin typeface="Cambria Math" panose="02040503050406030204" pitchFamily="18" charset="0"/>
                        <a:cs typeface="Narkisim" panose="020E0502050101010101" pitchFamily="34" charset="-79"/>
                      </a:rPr>
                      <m:t>𝑎</m:t>
                    </m:r>
                  </m:oMath>
                </a14:m>
                <a:r>
                  <a:rPr lang="he-IL" sz="20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וקיבלנו את המפתח הפרטי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𝑑</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והוא סודי וידוע רק לנו, וכמובן שאין לשתפו.</a:t>
                </a:r>
              </a:p>
            </p:txBody>
          </p:sp>
        </mc:Choice>
        <mc:Fallback xmlns="">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33473" y="1760159"/>
                <a:ext cx="11925054" cy="5191432"/>
              </a:xfrm>
              <a:blipFill>
                <a:blip r:embed="rId3"/>
                <a:stretch>
                  <a:fillRect l="-1125" t="-1058"/>
                </a:stretch>
              </a:blipFill>
            </p:spPr>
            <p:txBody>
              <a:bodyPr/>
              <a:lstStyle/>
              <a:p>
                <a:r>
                  <a:rPr lang="he-IL">
                    <a:noFill/>
                  </a:rPr>
                  <a:t> </a:t>
                </a:r>
              </a:p>
            </p:txBody>
          </p:sp>
        </mc:Fallback>
      </mc:AlternateContent>
      <p:pic>
        <p:nvPicPr>
          <p:cNvPr id="3076" name="Picture 4" descr="A common flow of RSA key pair generation | Download Scientific Diagram">
            <a:extLst>
              <a:ext uri="{FF2B5EF4-FFF2-40B4-BE49-F238E27FC236}">
                <a16:creationId xmlns:a16="http://schemas.microsoft.com/office/drawing/2014/main" id="{AA99A6F1-2CEC-5FC8-B164-2944E489E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916" y="2540701"/>
            <a:ext cx="3504186" cy="38032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B362A59C-0450-6CF7-142C-A7E9F901C8AC}"/>
              </a:ext>
            </a:extLst>
          </p:cNvPr>
          <p:cNvSpPr txBox="1"/>
          <p:nvPr/>
        </p:nvSpPr>
        <p:spPr>
          <a:xfrm>
            <a:off x="1061916" y="6343956"/>
            <a:ext cx="3504186" cy="338554"/>
          </a:xfrm>
          <a:prstGeom prst="rect">
            <a:avLst/>
          </a:prstGeom>
          <a:noFill/>
        </p:spPr>
        <p:txBody>
          <a:bodyPr wrap="square" rtlCol="1">
            <a:spAutoFit/>
          </a:bodyPr>
          <a:lstStyle/>
          <a:p>
            <a:pPr algn="ctr"/>
            <a:r>
              <a:rPr lang="he-IL" sz="1600" dirty="0">
                <a:solidFill>
                  <a:srgbClr val="006D77"/>
                </a:solidFill>
                <a:latin typeface="Narkisim" panose="020E0502050101010101" pitchFamily="34" charset="-79"/>
                <a:cs typeface="Narkisim" panose="020E0502050101010101" pitchFamily="34" charset="-79"/>
              </a:rPr>
              <a:t>תרשים זרימה של ייצור מפתחות </a:t>
            </a:r>
            <a:r>
              <a:rPr lang="en-US" sz="1600" dirty="0">
                <a:solidFill>
                  <a:srgbClr val="006D77"/>
                </a:solidFill>
                <a:latin typeface="Narkisim" panose="020E0502050101010101" pitchFamily="34" charset="-79"/>
                <a:cs typeface="Narkisim" panose="020E0502050101010101" pitchFamily="34" charset="-79"/>
              </a:rPr>
              <a:t>RSA</a:t>
            </a:r>
            <a:endParaRPr lang="he-IL" sz="1600" dirty="0">
              <a:solidFill>
                <a:srgbClr val="006D77"/>
              </a:solidFill>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3760567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הצפנה ופענוח</a:t>
            </a: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2" spcCol="288000">
                <a:normAutofit/>
              </a:bodyPr>
              <a:lstStyle/>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כעת פרסמנו את מפתחינו הציבורי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𝑒</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ונניח כי אליס מעוניינת לשלוח לנו מסר סודי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𝑚</m:t>
                    </m:r>
                  </m:oMath>
                </a14:m>
                <a:r>
                  <a:rPr lang="he-IL" sz="2000" dirty="0">
                    <a:solidFill>
                      <a:srgbClr val="008080"/>
                    </a:solidFill>
                    <a:latin typeface="Narkisim" panose="020E0502050101010101" pitchFamily="34" charset="-79"/>
                    <a:cs typeface="Narkisim" panose="020E0502050101010101" pitchFamily="34" charset="-79"/>
                  </a:rPr>
                  <a:t> (לשם הפשטות כרגע נניח שזהו מספר). אליס תיקח אותו ותחשב </a:t>
                </a:r>
                <a14:m>
                  <m:oMath xmlns:m="http://schemas.openxmlformats.org/officeDocument/2006/math">
                    <m:sSup>
                      <m:sSupPr>
                        <m:ctrlPr>
                          <a:rPr lang="en-US" sz="2000" b="0" i="1" smtClean="0">
                            <a:solidFill>
                              <a:srgbClr val="008080"/>
                            </a:solidFill>
                            <a:latin typeface="Cambria Math" panose="02040503050406030204" pitchFamily="18" charset="0"/>
                            <a:cs typeface="Narkisim" panose="020E0502050101010101" pitchFamily="34" charset="-79"/>
                          </a:rPr>
                        </m:ctrlPr>
                      </m:sSupPr>
                      <m:e>
                        <m:r>
                          <a:rPr lang="en-US" sz="2000" b="0" i="1" smtClean="0">
                            <a:solidFill>
                              <a:srgbClr val="008080"/>
                            </a:solidFill>
                            <a:latin typeface="Cambria Math" panose="02040503050406030204" pitchFamily="18" charset="0"/>
                            <a:cs typeface="Narkisim" panose="020E0502050101010101" pitchFamily="34" charset="-79"/>
                          </a:rPr>
                          <m:t>𝑐</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𝑚</m:t>
                        </m:r>
                      </m:e>
                      <m:sup>
                        <m:r>
                          <a:rPr lang="en-US" sz="2000" b="0" i="1" smtClean="0">
                            <a:solidFill>
                              <a:srgbClr val="008080"/>
                            </a:solidFill>
                            <a:latin typeface="Cambria Math" panose="02040503050406030204" pitchFamily="18" charset="0"/>
                            <a:cs typeface="Narkisim" panose="020E0502050101010101" pitchFamily="34" charset="-79"/>
                          </a:rPr>
                          <m:t>𝑒</m:t>
                        </m:r>
                      </m:sup>
                    </m:sSup>
                    <m:r>
                      <a:rPr lang="en-US" sz="2000" b="0" i="1" smtClean="0">
                        <a:solidFill>
                          <a:srgbClr val="008080"/>
                        </a:solidFill>
                        <a:latin typeface="Cambria Math" panose="02040503050406030204" pitchFamily="18" charset="0"/>
                        <a:cs typeface="Narkisim" panose="020E0502050101010101" pitchFamily="34" charset="-79"/>
                      </a:rPr>
                      <m:t> (</m:t>
                    </m:r>
                    <m:r>
                      <a:rPr lang="en-US" sz="2000" b="0" i="1" smtClean="0">
                        <a:solidFill>
                          <a:srgbClr val="008080"/>
                        </a:solidFill>
                        <a:latin typeface="Cambria Math" panose="02040503050406030204" pitchFamily="18" charset="0"/>
                        <a:cs typeface="Narkisim" panose="020E0502050101010101" pitchFamily="34" charset="-79"/>
                      </a:rPr>
                      <m:t>𝑚𝑜𝑑</m:t>
                    </m:r>
                    <m:r>
                      <a:rPr lang="en-US" sz="2000" b="0" i="1" smtClean="0">
                        <a:solidFill>
                          <a:srgbClr val="008080"/>
                        </a:solidFill>
                        <a:latin typeface="Cambria Math" panose="02040503050406030204" pitchFamily="18" charset="0"/>
                        <a:cs typeface="Narkisim" panose="020E0502050101010101" pitchFamily="34" charset="-79"/>
                      </a:rPr>
                      <m:t> </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 מומלץ להשתמש כאן באלגוריתם </a:t>
                </a:r>
                <a:r>
                  <a:rPr lang="en-US" sz="2000" dirty="0">
                    <a:solidFill>
                      <a:srgbClr val="008080"/>
                    </a:solidFill>
                    <a:latin typeface="Narkisim" panose="020E0502050101010101" pitchFamily="34" charset="-79"/>
                    <a:cs typeface="Narkisim" panose="020E0502050101010101" pitchFamily="34" charset="-79"/>
                  </a:rPr>
                  <a:t>Montgomery-Ladder</a:t>
                </a:r>
                <a:r>
                  <a:rPr lang="he-IL" sz="2000" dirty="0">
                    <a:solidFill>
                      <a:srgbClr val="008080"/>
                    </a:solidFill>
                    <a:latin typeface="Narkisim" panose="020E0502050101010101" pitchFamily="34" charset="-79"/>
                    <a:cs typeface="Narkisim" panose="020E0502050101010101" pitchFamily="34" charset="-79"/>
                  </a:rPr>
                  <a:t> אותו תיארתי מקודם. שימוש בו יפחית משמעותית את הסיכוי לדליפת מידע על תוכן המסר הסודי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𝑚</m:t>
                    </m:r>
                  </m:oMath>
                </a14:m>
                <a:r>
                  <a:rPr lang="he-IL" sz="20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2000" dirty="0" err="1">
                    <a:solidFill>
                      <a:srgbClr val="008080"/>
                    </a:solidFill>
                    <a:latin typeface="Narkisim" panose="020E0502050101010101" pitchFamily="34" charset="-79"/>
                    <a:cs typeface="Narkisim" panose="020E0502050101010101" pitchFamily="34" charset="-79"/>
                  </a:rPr>
                  <a:t>ובכזו</a:t>
                </a:r>
                <a:r>
                  <a:rPr lang="he-IL" sz="2000" dirty="0">
                    <a:solidFill>
                      <a:srgbClr val="008080"/>
                    </a:solidFill>
                    <a:latin typeface="Narkisim" panose="020E0502050101010101" pitchFamily="34" charset="-79"/>
                    <a:cs typeface="Narkisim" panose="020E0502050101010101" pitchFamily="34" charset="-79"/>
                  </a:rPr>
                  <a:t> פשטות, אליס הצפינה את המסר, כעת היא תשלח אותו אלינו לפענוח. יש לשים לב כי כרגע למסר המוצפן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𝑐</m:t>
                    </m:r>
                  </m:oMath>
                </a14:m>
                <a:r>
                  <a:rPr lang="he-IL" sz="2000" dirty="0">
                    <a:solidFill>
                      <a:srgbClr val="008080"/>
                    </a:solidFill>
                    <a:latin typeface="Narkisim" panose="020E0502050101010101" pitchFamily="34" charset="-79"/>
                    <a:cs typeface="Narkisim" panose="020E0502050101010101" pitchFamily="34" charset="-79"/>
                  </a:rPr>
                  <a:t> אין שום משמעות עבור הגורם הזדוני, שעלול ליירט אותו. זאת מכיוון שרק אנו נהיה מסוגלים לפענח אותו.</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באופן מפתיע, באותה פשטות נוכל גם לפענח את המסר הסודי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𝑐</m:t>
                    </m:r>
                  </m:oMath>
                </a14:m>
                <a:r>
                  <a:rPr lang="he-IL" sz="2000" dirty="0">
                    <a:solidFill>
                      <a:srgbClr val="008080"/>
                    </a:solidFill>
                    <a:latin typeface="Narkisim" panose="020E0502050101010101" pitchFamily="34" charset="-79"/>
                    <a:cs typeface="Narkisim" panose="020E0502050101010101" pitchFamily="34" charset="-79"/>
                  </a:rPr>
                  <a:t>. כל שעלינו לעשות הוא לחשב </a:t>
                </a:r>
                <a14:m>
                  <m:oMath xmlns:m="http://schemas.openxmlformats.org/officeDocument/2006/math">
                    <m:sSup>
                      <m:sSupPr>
                        <m:ctrlPr>
                          <a:rPr lang="en-US" sz="2000" b="0" i="1" smtClean="0">
                            <a:solidFill>
                              <a:srgbClr val="008080"/>
                            </a:solidFill>
                            <a:latin typeface="Cambria Math" panose="02040503050406030204" pitchFamily="18" charset="0"/>
                            <a:cs typeface="Narkisim" panose="020E0502050101010101" pitchFamily="34" charset="-79"/>
                          </a:rPr>
                        </m:ctrlPr>
                      </m:sSupPr>
                      <m:e>
                        <m:r>
                          <a:rPr lang="en-US" sz="2000" b="0" i="1" smtClean="0">
                            <a:solidFill>
                              <a:srgbClr val="008080"/>
                            </a:solidFill>
                            <a:latin typeface="Cambria Math" panose="02040503050406030204" pitchFamily="18" charset="0"/>
                            <a:cs typeface="Narkisim" panose="020E0502050101010101" pitchFamily="34" charset="-79"/>
                          </a:rPr>
                          <m:t>𝑚</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𝑐</m:t>
                        </m:r>
                      </m:e>
                      <m:sup>
                        <m:r>
                          <a:rPr lang="en-US" sz="2000" b="0" i="1" smtClean="0">
                            <a:solidFill>
                              <a:srgbClr val="008080"/>
                            </a:solidFill>
                            <a:latin typeface="Cambria Math" panose="02040503050406030204" pitchFamily="18" charset="0"/>
                            <a:cs typeface="Narkisim" panose="020E0502050101010101" pitchFamily="34" charset="-79"/>
                          </a:rPr>
                          <m:t>𝑑</m:t>
                        </m:r>
                      </m:sup>
                    </m:sSup>
                    <m:r>
                      <a:rPr lang="en-US" sz="2000" b="0" i="1" smtClean="0">
                        <a:solidFill>
                          <a:srgbClr val="008080"/>
                        </a:solidFill>
                        <a:latin typeface="Cambria Math" panose="02040503050406030204" pitchFamily="18" charset="0"/>
                        <a:cs typeface="Narkisim" panose="020E0502050101010101" pitchFamily="34" charset="-79"/>
                      </a:rPr>
                      <m:t> (</m:t>
                    </m:r>
                    <m:r>
                      <a:rPr lang="en-US" sz="2000" b="0" i="1" smtClean="0">
                        <a:solidFill>
                          <a:srgbClr val="008080"/>
                        </a:solidFill>
                        <a:latin typeface="Cambria Math" panose="02040503050406030204" pitchFamily="18" charset="0"/>
                        <a:cs typeface="Narkisim" panose="020E0502050101010101" pitchFamily="34" charset="-79"/>
                      </a:rPr>
                      <m:t>𝑚𝑜𝑑</m:t>
                    </m:r>
                    <m:r>
                      <a:rPr lang="en-US" sz="2000" b="0" i="1" smtClean="0">
                        <a:solidFill>
                          <a:srgbClr val="008080"/>
                        </a:solidFill>
                        <a:latin typeface="Cambria Math" panose="02040503050406030204" pitchFamily="18" charset="0"/>
                        <a:cs typeface="Narkisim" panose="020E0502050101010101" pitchFamily="34" charset="-79"/>
                      </a:rPr>
                      <m:t> </m:t>
                    </m:r>
                    <m:r>
                      <a:rPr lang="en-US" sz="2000" b="0" i="1" smtClean="0">
                        <a:solidFill>
                          <a:srgbClr val="008080"/>
                        </a:solidFill>
                        <a:latin typeface="Cambria Math" panose="02040503050406030204" pitchFamily="18" charset="0"/>
                        <a:cs typeface="Narkisim" panose="020E0502050101010101" pitchFamily="34" charset="-79"/>
                      </a:rPr>
                      <m:t>𝑑</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000" dirty="0">
                    <a:solidFill>
                      <a:srgbClr val="008080"/>
                    </a:solidFill>
                    <a:latin typeface="Narkisim" panose="020E0502050101010101" pitchFamily="34" charset="-79"/>
                    <a:cs typeface="Narkisim" panose="020E0502050101010101" pitchFamily="34" charset="-79"/>
                  </a:rPr>
                  <a:t>.</a:t>
                </a:r>
                <a:r>
                  <a:rPr lang="en-US" sz="2000" dirty="0">
                    <a:solidFill>
                      <a:srgbClr val="008080"/>
                    </a:solidFill>
                    <a:latin typeface="Narkisim" panose="020E0502050101010101" pitchFamily="34" charset="-79"/>
                    <a:cs typeface="Narkisim" panose="020E0502050101010101" pitchFamily="34" charset="-79"/>
                  </a:rPr>
                  <a:t> </a:t>
                </a:r>
                <a:r>
                  <a:rPr lang="he-IL" sz="2000" dirty="0">
                    <a:solidFill>
                      <a:srgbClr val="008080"/>
                    </a:solidFill>
                    <a:latin typeface="Narkisim" panose="020E0502050101010101" pitchFamily="34" charset="-79"/>
                    <a:cs typeface="Narkisim" panose="020E0502050101010101" pitchFamily="34" charset="-79"/>
                  </a:rPr>
                  <a:t>הסיבה לכך שזה עובד היא ש-</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𝑑</m:t>
                    </m:r>
                  </m:oMath>
                </a14:m>
                <a:r>
                  <a:rPr lang="he-IL" sz="2000" dirty="0">
                    <a:solidFill>
                      <a:srgbClr val="008080"/>
                    </a:solidFill>
                    <a:latin typeface="Narkisim" panose="020E0502050101010101" pitchFamily="34" charset="-79"/>
                    <a:cs typeface="Narkisim" panose="020E0502050101010101" pitchFamily="34" charset="-79"/>
                  </a:rPr>
                  <a:t> הוא ההופכי הכפלי של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𝑒</m:t>
                    </m:r>
                  </m:oMath>
                </a14:m>
                <a:r>
                  <a:rPr lang="he-IL" sz="2000" dirty="0">
                    <a:solidFill>
                      <a:srgbClr val="008080"/>
                    </a:solidFill>
                    <a:latin typeface="Narkisim" panose="020E0502050101010101" pitchFamily="34" charset="-79"/>
                    <a:cs typeface="Narkisim" panose="020E0502050101010101" pitchFamily="34" charset="-79"/>
                  </a:rPr>
                  <a:t>   ב-</a:t>
                </a:r>
                <a14:m>
                  <m:oMath xmlns:m="http://schemas.openxmlformats.org/officeDocument/2006/math">
                    <m:r>
                      <a:rPr lang="en-US" sz="2000" b="0" i="1" dirty="0" smtClean="0">
                        <a:solidFill>
                          <a:srgbClr val="008080"/>
                        </a:solidFill>
                        <a:latin typeface="Cambria Math" panose="02040503050406030204" pitchFamily="18" charset="0"/>
                        <a:cs typeface="Narkisim" panose="020E0502050101010101" pitchFamily="34" charset="-79"/>
                      </a:rPr>
                      <m:t>𝐺</m:t>
                    </m:r>
                  </m:oMath>
                </a14:m>
                <a:r>
                  <a:rPr lang="he-IL" sz="2000" dirty="0">
                    <a:solidFill>
                      <a:srgbClr val="008080"/>
                    </a:solidFill>
                    <a:latin typeface="Narkisim" panose="020E0502050101010101" pitchFamily="34" charset="-79"/>
                    <a:cs typeface="Narkisim" panose="020E0502050101010101" pitchFamily="34" charset="-79"/>
                  </a:rPr>
                  <a:t> ולכן מתקיים: </a:t>
                </a:r>
                <a14:m>
                  <m:oMath xmlns:m="http://schemas.openxmlformats.org/officeDocument/2006/math">
                    <m:sSup>
                      <m:sSupPr>
                        <m:ctrlPr>
                          <a:rPr lang="en-US" sz="2000" b="0" i="1" smtClean="0">
                            <a:solidFill>
                              <a:srgbClr val="008080"/>
                            </a:solidFill>
                            <a:latin typeface="Cambria Math" panose="02040503050406030204" pitchFamily="18" charset="0"/>
                            <a:cs typeface="Narkisim" panose="020E0502050101010101" pitchFamily="34" charset="-79"/>
                          </a:rPr>
                        </m:ctrlPr>
                      </m:sSupPr>
                      <m:e>
                        <m:r>
                          <a:rPr lang="en-US" sz="2000" b="0" i="1" smtClean="0">
                            <a:solidFill>
                              <a:srgbClr val="008080"/>
                            </a:solidFill>
                            <a:latin typeface="Cambria Math" panose="02040503050406030204" pitchFamily="18" charset="0"/>
                            <a:cs typeface="Narkisim" panose="020E0502050101010101" pitchFamily="34" charset="-79"/>
                          </a:rPr>
                          <m:t>𝑐</m:t>
                        </m:r>
                      </m:e>
                      <m:sup>
                        <m:r>
                          <a:rPr lang="en-US" sz="2000" b="0" i="1" smtClean="0">
                            <a:solidFill>
                              <a:srgbClr val="008080"/>
                            </a:solidFill>
                            <a:latin typeface="Cambria Math" panose="02040503050406030204" pitchFamily="18" charset="0"/>
                            <a:cs typeface="Narkisim" panose="020E0502050101010101" pitchFamily="34" charset="-79"/>
                          </a:rPr>
                          <m:t>𝑑</m:t>
                        </m:r>
                      </m:sup>
                    </m:sSup>
                    <m:r>
                      <a:rPr lang="en-US" sz="2000" b="0" i="1" smtClean="0">
                        <a:solidFill>
                          <a:srgbClr val="008080"/>
                        </a:solidFill>
                        <a:latin typeface="Cambria Math" panose="02040503050406030204" pitchFamily="18" charset="0"/>
                        <a:cs typeface="Narkisim" panose="020E0502050101010101" pitchFamily="34" charset="-79"/>
                      </a:rPr>
                      <m:t>=</m:t>
                    </m:r>
                    <m:sSup>
                      <m:sSupPr>
                        <m:ctrlPr>
                          <a:rPr lang="en-US" sz="2000" b="0" i="1" smtClean="0">
                            <a:solidFill>
                              <a:srgbClr val="008080"/>
                            </a:solidFill>
                            <a:latin typeface="Cambria Math" panose="02040503050406030204" pitchFamily="18" charset="0"/>
                            <a:cs typeface="Narkisim" panose="020E0502050101010101" pitchFamily="34" charset="-79"/>
                          </a:rPr>
                        </m:ctrlPr>
                      </m:sSupPr>
                      <m:e>
                        <m:d>
                          <m:dPr>
                            <m:ctrlPr>
                              <a:rPr lang="en-US" sz="2000" b="0" i="1" smtClean="0">
                                <a:solidFill>
                                  <a:srgbClr val="008080"/>
                                </a:solidFill>
                                <a:latin typeface="Cambria Math" panose="02040503050406030204" pitchFamily="18" charset="0"/>
                                <a:cs typeface="Narkisim" panose="020E0502050101010101" pitchFamily="34" charset="-79"/>
                              </a:rPr>
                            </m:ctrlPr>
                          </m:dPr>
                          <m:e>
                            <m:sSup>
                              <m:sSupPr>
                                <m:ctrlPr>
                                  <a:rPr lang="en-US" sz="2000" b="0" i="1" smtClean="0">
                                    <a:solidFill>
                                      <a:srgbClr val="008080"/>
                                    </a:solidFill>
                                    <a:latin typeface="Cambria Math" panose="02040503050406030204" pitchFamily="18" charset="0"/>
                                    <a:cs typeface="Narkisim" panose="020E0502050101010101" pitchFamily="34" charset="-79"/>
                                  </a:rPr>
                                </m:ctrlPr>
                              </m:sSupPr>
                              <m:e>
                                <m:r>
                                  <a:rPr lang="en-US" sz="2000" b="0" i="1" smtClean="0">
                                    <a:solidFill>
                                      <a:srgbClr val="008080"/>
                                    </a:solidFill>
                                    <a:latin typeface="Cambria Math" panose="02040503050406030204" pitchFamily="18" charset="0"/>
                                    <a:cs typeface="Narkisim" panose="020E0502050101010101" pitchFamily="34" charset="-79"/>
                                  </a:rPr>
                                  <m:t>𝑚</m:t>
                                </m:r>
                              </m:e>
                              <m:sup>
                                <m:r>
                                  <a:rPr lang="en-US" sz="2000" b="0" i="1" smtClean="0">
                                    <a:solidFill>
                                      <a:srgbClr val="008080"/>
                                    </a:solidFill>
                                    <a:latin typeface="Cambria Math" panose="02040503050406030204" pitchFamily="18" charset="0"/>
                                    <a:cs typeface="Narkisim" panose="020E0502050101010101" pitchFamily="34" charset="-79"/>
                                  </a:rPr>
                                  <m:t>𝑒</m:t>
                                </m:r>
                              </m:sup>
                            </m:sSup>
                          </m:e>
                        </m:d>
                      </m:e>
                      <m:sup>
                        <m:r>
                          <a:rPr lang="en-US" sz="2000" b="0" i="1" smtClean="0">
                            <a:solidFill>
                              <a:srgbClr val="008080"/>
                            </a:solidFill>
                            <a:latin typeface="Cambria Math" panose="02040503050406030204" pitchFamily="18" charset="0"/>
                            <a:cs typeface="Narkisim" panose="020E0502050101010101" pitchFamily="34" charset="-79"/>
                          </a:rPr>
                          <m:t>𝑑</m:t>
                        </m:r>
                      </m:sup>
                    </m:sSup>
                    <m:r>
                      <a:rPr lang="en-US" sz="2000" b="0" i="1" smtClean="0">
                        <a:solidFill>
                          <a:srgbClr val="008080"/>
                        </a:solidFill>
                        <a:latin typeface="Cambria Math" panose="02040503050406030204" pitchFamily="18" charset="0"/>
                        <a:cs typeface="Narkisim" panose="020E0502050101010101" pitchFamily="34" charset="-79"/>
                      </a:rPr>
                      <m:t>=</m:t>
                    </m:r>
                    <m:sSup>
                      <m:sSupPr>
                        <m:ctrlPr>
                          <a:rPr lang="en-US" sz="2000" b="0" i="1" smtClean="0">
                            <a:solidFill>
                              <a:srgbClr val="008080"/>
                            </a:solidFill>
                            <a:latin typeface="Cambria Math" panose="02040503050406030204" pitchFamily="18" charset="0"/>
                            <a:cs typeface="Narkisim" panose="020E0502050101010101" pitchFamily="34" charset="-79"/>
                          </a:rPr>
                        </m:ctrlPr>
                      </m:sSupPr>
                      <m:e>
                        <m:r>
                          <a:rPr lang="en-US" sz="2000" b="0" i="1" smtClean="0">
                            <a:solidFill>
                              <a:srgbClr val="008080"/>
                            </a:solidFill>
                            <a:latin typeface="Cambria Math" panose="02040503050406030204" pitchFamily="18" charset="0"/>
                            <a:cs typeface="Narkisim" panose="020E0502050101010101" pitchFamily="34" charset="-79"/>
                          </a:rPr>
                          <m:t>𝑚</m:t>
                        </m:r>
                      </m:e>
                      <m:sup>
                        <m:r>
                          <a:rPr lang="en-US" sz="2000" b="0" i="1" smtClean="0">
                            <a:solidFill>
                              <a:srgbClr val="008080"/>
                            </a:solidFill>
                            <a:latin typeface="Cambria Math" panose="02040503050406030204" pitchFamily="18" charset="0"/>
                            <a:cs typeface="Narkisim" panose="020E0502050101010101" pitchFamily="34" charset="-79"/>
                          </a:rPr>
                          <m:t>𝑒</m:t>
                        </m:r>
                        <m:r>
                          <a:rPr lang="en-US" sz="2000" b="0" i="1" smtClean="0">
                            <a:solidFill>
                              <a:srgbClr val="008080"/>
                            </a:solidFill>
                            <a:latin typeface="Cambria Math" panose="02040503050406030204" pitchFamily="18" charset="0"/>
                            <a:cs typeface="Narkisim" panose="020E0502050101010101" pitchFamily="34" charset="-79"/>
                          </a:rPr>
                          <m:t>⋅</m:t>
                        </m:r>
                        <m:r>
                          <m:rPr>
                            <m:sty m:val="p"/>
                          </m:rPr>
                          <a:rPr lang="en-US" sz="2000" b="0" i="1" smtClean="0">
                            <a:solidFill>
                              <a:srgbClr val="008080"/>
                            </a:solidFill>
                            <a:latin typeface="Cambria Math" panose="02040503050406030204" pitchFamily="18" charset="0"/>
                            <a:cs typeface="Narkisim" panose="020E0502050101010101" pitchFamily="34" charset="-79"/>
                          </a:rPr>
                          <m:t>d</m:t>
                        </m:r>
                      </m:sup>
                    </m:sSup>
                    <m:r>
                      <a:rPr lang="en-US" sz="2000" b="0" i="1" smtClean="0">
                        <a:solidFill>
                          <a:srgbClr val="008080"/>
                        </a:solidFill>
                        <a:latin typeface="Cambria Math" panose="02040503050406030204" pitchFamily="18" charset="0"/>
                        <a:cs typeface="Narkisim" panose="020E0502050101010101" pitchFamily="34" charset="-79"/>
                      </a:rPr>
                      <m:t>=</m:t>
                    </m:r>
                    <m:sSup>
                      <m:sSupPr>
                        <m:ctrlPr>
                          <a:rPr lang="en-US" sz="2000" b="0" i="1" smtClean="0">
                            <a:solidFill>
                              <a:srgbClr val="008080"/>
                            </a:solidFill>
                            <a:latin typeface="Cambria Math" panose="02040503050406030204" pitchFamily="18" charset="0"/>
                            <a:cs typeface="Narkisim" panose="020E0502050101010101" pitchFamily="34" charset="-79"/>
                          </a:rPr>
                        </m:ctrlPr>
                      </m:sSupPr>
                      <m:e>
                        <m:r>
                          <a:rPr lang="en-US" sz="2000" b="0" i="1" smtClean="0">
                            <a:solidFill>
                              <a:srgbClr val="008080"/>
                            </a:solidFill>
                            <a:latin typeface="Cambria Math" panose="02040503050406030204" pitchFamily="18" charset="0"/>
                            <a:cs typeface="Narkisim" panose="020E0502050101010101" pitchFamily="34" charset="-79"/>
                          </a:rPr>
                          <m:t>𝑚</m:t>
                        </m:r>
                      </m:e>
                      <m:sup>
                        <m:r>
                          <a:rPr lang="en-US" sz="2000" b="0" i="1" smtClean="0">
                            <a:solidFill>
                              <a:srgbClr val="008080"/>
                            </a:solidFill>
                            <a:latin typeface="Cambria Math" panose="02040503050406030204" pitchFamily="18" charset="0"/>
                            <a:cs typeface="Narkisim" panose="020E0502050101010101" pitchFamily="34" charset="-79"/>
                          </a:rPr>
                          <m:t>1</m:t>
                        </m:r>
                      </m:sup>
                    </m:sSup>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𝑚</m:t>
                    </m:r>
                  </m:oMath>
                </a14:m>
                <a:r>
                  <a:rPr lang="he-IL" sz="20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רק אנו יכולים לפענח את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𝑐</m:t>
                    </m:r>
                  </m:oMath>
                </a14:m>
                <a:r>
                  <a:rPr lang="he-IL" sz="2000" dirty="0">
                    <a:solidFill>
                      <a:srgbClr val="008080"/>
                    </a:solidFill>
                    <a:latin typeface="Narkisim" panose="020E0502050101010101" pitchFamily="34" charset="-79"/>
                    <a:cs typeface="Narkisim" panose="020E0502050101010101" pitchFamily="34" charset="-79"/>
                  </a:rPr>
                  <a:t>, כי רק אנחנו יודעים את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𝑑</m:t>
                    </m:r>
                  </m:oMath>
                </a14:m>
                <a:r>
                  <a:rPr lang="he-IL" sz="2000" dirty="0">
                    <a:solidFill>
                      <a:srgbClr val="008080"/>
                    </a:solidFill>
                    <a:latin typeface="Narkisim" panose="020E0502050101010101" pitchFamily="34" charset="-79"/>
                    <a:cs typeface="Narkisim" panose="020E0502050101010101" pitchFamily="34" charset="-79"/>
                  </a:rPr>
                  <a:t>, וללא הידע המוקדם שהיה לנו, כמעט ובלתי אפשרי לחשב אותו ובכך לפענח את המסר.</a:t>
                </a: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p:txBody>
          </p:sp>
        </mc:Choice>
        <mc:Fallback xmlns="">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33473" y="1760159"/>
                <a:ext cx="11925054" cy="5191432"/>
              </a:xfrm>
              <a:blipFill>
                <a:blip r:embed="rId3"/>
                <a:stretch>
                  <a:fillRect t="-1058" b="-1645"/>
                </a:stretch>
              </a:blipFill>
            </p:spPr>
            <p:txBody>
              <a:bodyPr/>
              <a:lstStyle/>
              <a:p>
                <a:r>
                  <a:rPr lang="he-IL">
                    <a:noFill/>
                  </a:rPr>
                  <a:t> </a:t>
                </a:r>
              </a:p>
            </p:txBody>
          </p:sp>
        </mc:Fallback>
      </mc:AlternateContent>
      <p:pic>
        <p:nvPicPr>
          <p:cNvPr id="4102" name="Picture 6" descr="RSA Algorithm With C#">
            <a:extLst>
              <a:ext uri="{FF2B5EF4-FFF2-40B4-BE49-F238E27FC236}">
                <a16:creationId xmlns:a16="http://schemas.microsoft.com/office/drawing/2014/main" id="{F83C7F95-96B3-372A-93C4-E2BB70B46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473" y="2472987"/>
            <a:ext cx="5944798" cy="28091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98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הצפנה ופענוח של מחרוזות</a:t>
            </a: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2" spcCol="288000">
                <a:normAutofit/>
              </a:bodyPr>
              <a:lstStyle/>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אלגוריתם ההצפנה אותו תיארתי, עובד עבור מספרים ולא עבור אלפבית כלשהו. אם אנו מעוניינים להצפין מחרוזת טקסט, יש לערוך מספר שכלולים.</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ראשית, הגישה הנאיבית ביותר לעשות זאת, היא לעבור על כל תו במחרוזת, ולהצפין את ערך ה-</a:t>
                </a:r>
                <a:r>
                  <a:rPr lang="en-US" sz="2000" dirty="0">
                    <a:solidFill>
                      <a:srgbClr val="008080"/>
                    </a:solidFill>
                    <a:latin typeface="Narkisim" panose="020E0502050101010101" pitchFamily="34" charset="-79"/>
                    <a:cs typeface="Narkisim" panose="020E0502050101010101" pitchFamily="34" charset="-79"/>
                  </a:rPr>
                  <a:t>ASCII</a:t>
                </a:r>
                <a:r>
                  <a:rPr lang="he-IL" sz="2000" dirty="0">
                    <a:solidFill>
                      <a:srgbClr val="008080"/>
                    </a:solidFill>
                    <a:latin typeface="Narkisim" panose="020E0502050101010101" pitchFamily="34" charset="-79"/>
                    <a:cs typeface="Narkisim" panose="020E0502050101010101" pitchFamily="34" charset="-79"/>
                  </a:rPr>
                  <a:t> שלו כמספר, ובכך לקבל רצף תווים מוצפן, אשר יהווה את המחרוזת במלואה. הכשל בשיטה זו הוא שבניתוח תדירויות מאוד פשוט, יוכל גורם זדוני אשר בידיו מספר תווים גדול מספיק אשר הוצפנו לפענח את המספר המייצג כל אות. זאת בשל שעבור כל אות ואותו מפתח, </a:t>
                </a:r>
                <a:r>
                  <a:rPr lang="en-US" sz="2000" dirty="0">
                    <a:solidFill>
                      <a:srgbClr val="008080"/>
                    </a:solidFill>
                    <a:latin typeface="Narkisim" panose="020E0502050101010101" pitchFamily="34" charset="-79"/>
                    <a:cs typeface="Narkisim" panose="020E0502050101010101" pitchFamily="34" charset="-79"/>
                  </a:rPr>
                  <a:t>RSA</a:t>
                </a:r>
                <a:r>
                  <a:rPr lang="he-IL" sz="2000" dirty="0">
                    <a:solidFill>
                      <a:srgbClr val="008080"/>
                    </a:solidFill>
                    <a:latin typeface="Narkisim" panose="020E0502050101010101" pitchFamily="34" charset="-79"/>
                    <a:cs typeface="Narkisim" panose="020E0502050101010101" pitchFamily="34" charset="-79"/>
                  </a:rPr>
                  <a:t> יצפין את אותו המספר (זהו לא אלגוריתם אקראי), ולכן הוא חשוף לניתוח תדירויות.</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על מנת להתגבר על בעיה זו, ניתן להצפין את מחרוזת כולה כמספר אחד, שהרי היא סך </a:t>
                </a:r>
                <a:r>
                  <a:rPr lang="he-IL" sz="2000" dirty="0" err="1">
                    <a:solidFill>
                      <a:srgbClr val="008080"/>
                    </a:solidFill>
                    <a:latin typeface="Narkisim" panose="020E0502050101010101" pitchFamily="34" charset="-79"/>
                    <a:cs typeface="Narkisim" panose="020E0502050101010101" pitchFamily="34" charset="-79"/>
                  </a:rPr>
                  <a:t>הכל</a:t>
                </a:r>
                <a:r>
                  <a:rPr lang="he-IL" sz="2000" dirty="0">
                    <a:solidFill>
                      <a:srgbClr val="008080"/>
                    </a:solidFill>
                    <a:latin typeface="Narkisim" panose="020E0502050101010101" pitchFamily="34" charset="-79"/>
                    <a:cs typeface="Narkisim" panose="020E0502050101010101" pitchFamily="34" charset="-79"/>
                  </a:rPr>
                  <a:t> רצף של ביטים המייצג מספר</a:t>
                </a:r>
                <a:r>
                  <a:rPr lang="en-US" sz="2000" dirty="0">
                    <a:solidFill>
                      <a:srgbClr val="008080"/>
                    </a:solidFill>
                    <a:latin typeface="Narkisim" panose="020E0502050101010101" pitchFamily="34" charset="-79"/>
                    <a:cs typeface="Narkisim" panose="020E0502050101010101" pitchFamily="34" charset="-79"/>
                  </a:rPr>
                  <a:t> </a:t>
                </a:r>
                <a:r>
                  <a:rPr lang="he-IL" sz="2000" dirty="0">
                    <a:solidFill>
                      <a:srgbClr val="008080"/>
                    </a:solidFill>
                    <a:latin typeface="Narkisim" panose="020E0502050101010101" pitchFamily="34" charset="-79"/>
                    <a:cs typeface="Narkisim" panose="020E0502050101010101" pitchFamily="34" charset="-79"/>
                  </a:rPr>
                  <a:t>(יכול להיות ארוך). דבר כזה כמובן שאינו חשוף לניתוח תדירויות, כי אלו כמה תווים מאוחדים למספר אחד שמייצג משפט כלשהו, וכמות המשפטים האפשרית היא אסטרונומית. הבעיה כאן היא שהמספר המייצג את המחרוזת עלול להיות גדול מהמודולוס, דבר אשר יוביל לבעיות בפענוח, שכן לוקחים מודולו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𝑛</m:t>
                    </m:r>
                  </m:oMath>
                </a14:m>
                <a:r>
                  <a:rPr lang="he-IL" sz="2000" dirty="0">
                    <a:solidFill>
                      <a:srgbClr val="008080"/>
                    </a:solidFill>
                    <a:latin typeface="Narkisim" panose="020E0502050101010101" pitchFamily="34" charset="-79"/>
                    <a:cs typeface="Narkisim" panose="020E0502050101010101" pitchFamily="34" charset="-79"/>
                  </a:rPr>
                  <a:t> על המספר, ואז ייתכנו כמה אפשרויות שונות לפענוח אותו מסר סודי.</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הגישה בה אני נקטתי, היא חלוקת כל מחרוזת לבלוקים, כאשר כל גודל בלוק הוא מעט פחות מגודל המודולוס, ואז מצפינים כל בלוק בנפרד, ושולחים רצף של בלוקים. הפענוח מתבצע בצורה דומה, כאשר מפענחים כל בלוק בנפרד ומחברים אותם לגילוי המסר הסודי.</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יש לציין כי בנוסף הוספתי גם ריפוד </a:t>
                </a:r>
                <a:r>
                  <a:rPr lang="en-US" sz="2000" dirty="0">
                    <a:solidFill>
                      <a:srgbClr val="008080"/>
                    </a:solidFill>
                    <a:latin typeface="Narkisim" panose="020E0502050101010101" pitchFamily="34" charset="-79"/>
                    <a:cs typeface="Narkisim" panose="020E0502050101010101" pitchFamily="34" charset="-79"/>
                  </a:rPr>
                  <a:t>pkcsv1.5</a:t>
                </a:r>
                <a:r>
                  <a:rPr lang="he-IL" sz="2000" dirty="0">
                    <a:solidFill>
                      <a:srgbClr val="008080"/>
                    </a:solidFill>
                    <a:latin typeface="Narkisim" panose="020E0502050101010101" pitchFamily="34" charset="-79"/>
                    <a:cs typeface="Narkisim" panose="020E0502050101010101" pitchFamily="34" charset="-79"/>
                  </a:rPr>
                  <a:t> לאבטחה מרובה יותר, כפי שנהוג בתעשייה.</a:t>
                </a: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p:txBody>
          </p:sp>
        </mc:Choice>
        <mc:Fallback>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33473" y="1760159"/>
                <a:ext cx="11925054" cy="5191432"/>
              </a:xfrm>
              <a:blipFill>
                <a:blip r:embed="rId3"/>
                <a:stretch>
                  <a:fillRect l="-1125" t="-1175"/>
                </a:stretch>
              </a:blipFill>
            </p:spPr>
            <p:txBody>
              <a:bodyPr/>
              <a:lstStyle/>
              <a:p>
                <a:r>
                  <a:rPr lang="he-IL">
                    <a:noFill/>
                  </a:rPr>
                  <a:t> </a:t>
                </a:r>
              </a:p>
            </p:txBody>
          </p:sp>
        </mc:Fallback>
      </mc:AlternateContent>
      <p:pic>
        <p:nvPicPr>
          <p:cNvPr id="5122" name="Picture 2" descr="Aromatic Cedar String Blocks - IPPINKA">
            <a:extLst>
              <a:ext uri="{FF2B5EF4-FFF2-40B4-BE49-F238E27FC236}">
                <a16:creationId xmlns:a16="http://schemas.microsoft.com/office/drawing/2014/main" id="{60504E5D-4DBD-DADF-1CC9-44A25699A81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90" b="89810" l="7093" r="93706">
                        <a14:foregroundMark x1="65634" y1="74326" x2="65634" y2="74326"/>
                        <a14:foregroundMark x1="74725" y1="77922" x2="85215" y2="61439"/>
                        <a14:foregroundMark x1="85215" y1="61439" x2="87612" y2="46653"/>
                        <a14:foregroundMark x1="90210" y1="50450" x2="93806" y2="60539"/>
                        <a14:foregroundMark x1="7093" y1="44056" x2="7093" y2="44056"/>
                      </a14:backgroundRemoval>
                    </a14:imgEffect>
                  </a14:imgLayer>
                </a14:imgProps>
              </a:ext>
              <a:ext uri="{28A0092B-C50C-407E-A947-70E740481C1C}">
                <a14:useLocalDpi xmlns:a14="http://schemas.microsoft.com/office/drawing/2010/main" val="0"/>
              </a:ext>
            </a:extLst>
          </a:blip>
          <a:srcRect/>
          <a:stretch>
            <a:fillRect/>
          </a:stretch>
        </p:blipFill>
        <p:spPr bwMode="auto">
          <a:xfrm>
            <a:off x="133473" y="4294731"/>
            <a:ext cx="2917231" cy="29172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051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0" y="660728"/>
            <a:ext cx="12183151" cy="784614"/>
          </a:xfrm>
        </p:spPr>
        <p:txBody>
          <a:bodyPr>
            <a:normAutofit/>
          </a:bodyPr>
          <a:lstStyle/>
          <a:p>
            <a:pPr algn="ct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הדגמת יכולות והרצת הפרויקט</a:t>
            </a:r>
          </a:p>
        </p:txBody>
      </p:sp>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2" spcCol="288000">
            <a:normAutofit/>
          </a:bodyPr>
          <a:lstStyle/>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הפרויקט שלי נכתב בשפת </a:t>
            </a:r>
            <a:r>
              <a:rPr lang="en-US" sz="2000" dirty="0">
                <a:solidFill>
                  <a:srgbClr val="008080"/>
                </a:solidFill>
                <a:latin typeface="Narkisim" panose="020E0502050101010101" pitchFamily="34" charset="-79"/>
                <a:cs typeface="Narkisim" panose="020E0502050101010101" pitchFamily="34" charset="-79"/>
              </a:rPr>
              <a:t>Python</a:t>
            </a:r>
            <a:r>
              <a:rPr lang="he-IL" sz="2000" dirty="0">
                <a:solidFill>
                  <a:srgbClr val="008080"/>
                </a:solidFill>
                <a:latin typeface="Narkisim" panose="020E0502050101010101" pitchFamily="34" charset="-79"/>
                <a:cs typeface="Narkisim" panose="020E0502050101010101" pitchFamily="34" charset="-79"/>
              </a:rPr>
              <a:t>, משתמש בספריות הסטנדרטיות: </a:t>
            </a:r>
            <a:r>
              <a:rPr lang="en-US" sz="2000" dirty="0" err="1">
                <a:solidFill>
                  <a:srgbClr val="008080"/>
                </a:solidFill>
                <a:latin typeface="Narkisim" panose="020E0502050101010101" pitchFamily="34" charset="-79"/>
                <a:cs typeface="Narkisim" panose="020E0502050101010101" pitchFamily="34" charset="-79"/>
              </a:rPr>
              <a:t>os</a:t>
            </a:r>
            <a:r>
              <a:rPr lang="en-US" sz="2000" dirty="0">
                <a:solidFill>
                  <a:srgbClr val="008080"/>
                </a:solidFill>
                <a:latin typeface="Narkisim" panose="020E0502050101010101" pitchFamily="34" charset="-79"/>
                <a:cs typeface="Narkisim" panose="020E0502050101010101" pitchFamily="34" charset="-79"/>
              </a:rPr>
              <a:t>, random, datetime</a:t>
            </a:r>
            <a:r>
              <a:rPr lang="he-IL" sz="2000" dirty="0">
                <a:solidFill>
                  <a:srgbClr val="008080"/>
                </a:solidFill>
                <a:latin typeface="Narkisim" panose="020E0502050101010101" pitchFamily="34" charset="-79"/>
                <a:cs typeface="Narkisim" panose="020E0502050101010101" pitchFamily="34" charset="-79"/>
              </a:rPr>
              <a:t>, ומכיל ממשק משתמש ידידותי, דרך שורת הפקודה. בין האפשרויות הקיימות הן: יצירת מפתחות, הצפנה ופענוח. הפרויקט מתועד היטב ובו הסברים רבים.</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ניתן בנוסף למצוא את הפרויקט  בעמוד ה-</a:t>
            </a:r>
            <a:r>
              <a:rPr lang="en-US" sz="2000" dirty="0" err="1">
                <a:solidFill>
                  <a:srgbClr val="008080"/>
                </a:solidFill>
                <a:latin typeface="Narkisim" panose="020E0502050101010101" pitchFamily="34" charset="-79"/>
                <a:cs typeface="Narkisim" panose="020E0502050101010101" pitchFamily="34" charset="-79"/>
                <a:hlinkClick r:id="rId3"/>
              </a:rPr>
              <a:t>Github</a:t>
            </a:r>
            <a:r>
              <a:rPr lang="he-IL" sz="2000" dirty="0">
                <a:solidFill>
                  <a:srgbClr val="008080"/>
                </a:solidFill>
                <a:latin typeface="Narkisim" panose="020E0502050101010101" pitchFamily="34" charset="-79"/>
                <a:cs typeface="Narkisim" panose="020E0502050101010101" pitchFamily="34" charset="-79"/>
              </a:rPr>
              <a:t> שלי.</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על מנת להריץ את הפרויקט יש להריץ את הקובץ </a:t>
            </a:r>
            <a:r>
              <a:rPr lang="en-US" sz="2000" dirty="0">
                <a:solidFill>
                  <a:srgbClr val="008080"/>
                </a:solidFill>
                <a:latin typeface="Narkisim" panose="020E0502050101010101" pitchFamily="34" charset="-79"/>
                <a:cs typeface="Narkisim" panose="020E0502050101010101" pitchFamily="34" charset="-79"/>
              </a:rPr>
              <a:t>main.py</a:t>
            </a:r>
            <a:r>
              <a:rPr lang="he-IL" sz="2000" dirty="0">
                <a:solidFill>
                  <a:srgbClr val="008080"/>
                </a:solidFill>
                <a:latin typeface="Narkisim" panose="020E0502050101010101" pitchFamily="34" charset="-79"/>
                <a:cs typeface="Narkisim" panose="020E0502050101010101" pitchFamily="34" charset="-79"/>
              </a:rPr>
              <a:t> ניתן לעשות זאת באמצעות שורת הפקודה</a:t>
            </a:r>
            <a:r>
              <a:rPr lang="en-US" sz="2000" dirty="0">
                <a:solidFill>
                  <a:srgbClr val="008080"/>
                </a:solidFill>
                <a:latin typeface="Narkisim" panose="020E0502050101010101" pitchFamily="34" charset="-79"/>
                <a:cs typeface="Narkisim" panose="020E0502050101010101" pitchFamily="34" charset="-79"/>
              </a:rPr>
              <a:t> </a:t>
            </a:r>
            <a:r>
              <a:rPr lang="he-IL" sz="2000" dirty="0">
                <a:solidFill>
                  <a:srgbClr val="008080"/>
                </a:solidFill>
                <a:latin typeface="Narkisim" panose="020E0502050101010101" pitchFamily="34" charset="-79"/>
                <a:cs typeface="Narkisim" panose="020E0502050101010101" pitchFamily="34" charset="-79"/>
              </a:rPr>
              <a:t>(בתיקיית </a:t>
            </a:r>
            <a:r>
              <a:rPr lang="he-IL" sz="2000" dirty="0" err="1">
                <a:solidFill>
                  <a:srgbClr val="008080"/>
                </a:solidFill>
                <a:latin typeface="Narkisim" panose="020E0502050101010101" pitchFamily="34" charset="-79"/>
                <a:cs typeface="Narkisim" panose="020E0502050101010101" pitchFamily="34" charset="-79"/>
              </a:rPr>
              <a:t>הפרוייקט</a:t>
            </a:r>
            <a:r>
              <a:rPr lang="he-IL" sz="2000" dirty="0">
                <a:solidFill>
                  <a:srgbClr val="008080"/>
                </a:solidFill>
                <a:latin typeface="Narkisim" panose="020E0502050101010101" pitchFamily="34" charset="-79"/>
                <a:cs typeface="Narkisim" panose="020E0502050101010101" pitchFamily="34" charset="-79"/>
              </a:rPr>
              <a:t>) כך: </a:t>
            </a:r>
            <a:r>
              <a:rPr lang="en-US" sz="2000" b="1" dirty="0">
                <a:solidFill>
                  <a:srgbClr val="008080"/>
                </a:solidFill>
                <a:effectLst>
                  <a:outerShdw blurRad="38100" dist="38100" dir="2700000" algn="tl">
                    <a:srgbClr val="000000">
                      <a:alpha val="43137"/>
                    </a:srgbClr>
                  </a:outerShdw>
                </a:effectLst>
                <a:latin typeface="OCR A Extended" panose="02010509020102010303" pitchFamily="50" charset="0"/>
                <a:cs typeface="Narkisim" panose="020E0502050101010101" pitchFamily="34" charset="-79"/>
              </a:rPr>
              <a:t>python main.py</a:t>
            </a:r>
            <a:r>
              <a:rPr lang="he-IL" sz="2000" b="1" dirty="0">
                <a:solidFill>
                  <a:srgbClr val="008080"/>
                </a:solidFill>
                <a:effectLst>
                  <a:outerShdw blurRad="38100" dist="38100" dir="2700000" algn="tl">
                    <a:srgbClr val="000000">
                      <a:alpha val="43137"/>
                    </a:srgbClr>
                  </a:outerShdw>
                </a:effectLst>
                <a:latin typeface="OCR A Extended" panose="02010509020102010303" pitchFamily="50" charset="0"/>
                <a:cs typeface="Narkisim" panose="020E0502050101010101" pitchFamily="34" charset="-79"/>
              </a:rPr>
              <a:t>.</a:t>
            </a:r>
          </a:p>
          <a:p>
            <a:pPr algn="just">
              <a:buSzPct val="100000"/>
              <a:buBlip>
                <a:blip r:embed="rId2"/>
              </a:buBlip>
            </a:pPr>
            <a:r>
              <a:rPr lang="he-IL" sz="2000" dirty="0">
                <a:solidFill>
                  <a:srgbClr val="008080"/>
                </a:solidFill>
                <a:latin typeface="OCR A Extended" panose="02010509020102010303" pitchFamily="50" charset="0"/>
                <a:cs typeface="Narkisim" panose="020E0502050101010101" pitchFamily="34" charset="-79"/>
              </a:rPr>
              <a:t>בהרצת הפרויקט יתקבל הממשק הבא:</a:t>
            </a: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r>
              <a:rPr lang="he-IL" sz="2000" dirty="0">
                <a:solidFill>
                  <a:srgbClr val="008080"/>
                </a:solidFill>
                <a:latin typeface="OCR A Extended" panose="02010509020102010303" pitchFamily="50" charset="0"/>
                <a:cs typeface="Narkisim" panose="020E0502050101010101" pitchFamily="34" charset="-79"/>
              </a:rPr>
              <a:t>כעת נוכל לבחור באחת האפשרויות לבחירתנו. אבחר ביצירת מפתחות ואכניס את גודל המפתח הרצוי:</a:t>
            </a: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marL="0" indent="0" algn="just">
              <a:buSzPct val="100000"/>
              <a:buNone/>
            </a:pPr>
            <a:r>
              <a:rPr lang="he-IL" sz="2000" dirty="0">
                <a:solidFill>
                  <a:srgbClr val="008080"/>
                </a:solidFill>
                <a:latin typeface="OCR A Extended" panose="02010509020102010303" pitchFamily="50" charset="0"/>
                <a:cs typeface="Narkisim" panose="020E0502050101010101" pitchFamily="34" charset="-79"/>
              </a:rPr>
              <a:t> </a:t>
            </a: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r>
              <a:rPr lang="he-IL" sz="2000" dirty="0">
                <a:solidFill>
                  <a:srgbClr val="008080"/>
                </a:solidFill>
                <a:latin typeface="OCR A Extended" panose="02010509020102010303" pitchFamily="50" charset="0"/>
                <a:cs typeface="Narkisim" panose="020E0502050101010101" pitchFamily="34" charset="-79"/>
              </a:rPr>
              <a:t>ניתן (אופציונלי) לשמור את המפתחות שיוצרו בקובץ.</a:t>
            </a: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p:txBody>
      </p:sp>
      <p:pic>
        <p:nvPicPr>
          <p:cNvPr id="6" name="תמונה 5">
            <a:extLst>
              <a:ext uri="{FF2B5EF4-FFF2-40B4-BE49-F238E27FC236}">
                <a16:creationId xmlns:a16="http://schemas.microsoft.com/office/drawing/2014/main" id="{637A2FE4-FEA4-6582-3B43-2A134C438EAA}"/>
              </a:ext>
            </a:extLst>
          </p:cNvPr>
          <p:cNvPicPr>
            <a:picLocks noChangeAspect="1"/>
          </p:cNvPicPr>
          <p:nvPr/>
        </p:nvPicPr>
        <p:blipFill>
          <a:blip r:embed="rId4"/>
          <a:stretch>
            <a:fillRect/>
          </a:stretch>
        </p:blipFill>
        <p:spPr>
          <a:xfrm>
            <a:off x="6457172" y="4947755"/>
            <a:ext cx="5282543" cy="1760848"/>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F9C04330-8C90-8758-8026-0F8385D2DEB3}"/>
              </a:ext>
            </a:extLst>
          </p:cNvPr>
          <p:cNvPicPr>
            <a:picLocks noChangeAspect="1"/>
          </p:cNvPicPr>
          <p:nvPr/>
        </p:nvPicPr>
        <p:blipFill>
          <a:blip r:embed="rId5"/>
          <a:stretch>
            <a:fillRect/>
          </a:stretch>
        </p:blipFill>
        <p:spPr>
          <a:xfrm>
            <a:off x="679082" y="2351620"/>
            <a:ext cx="5055747" cy="25961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537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8848" y="660728"/>
            <a:ext cx="12183151" cy="784614"/>
          </a:xfrm>
        </p:spPr>
        <p:txBody>
          <a:bodyPr>
            <a:normAutofit fontScale="90000"/>
          </a:bodyPr>
          <a:lstStyle/>
          <a:p>
            <a:pPr algn="ctr"/>
            <a:r>
              <a:rPr lang="he-IL" sz="54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רקע לפרויקט</a:t>
            </a:r>
          </a:p>
        </p:txBody>
      </p:sp>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967985" y="1845934"/>
            <a:ext cx="10515600" cy="4351338"/>
          </a:xfrm>
        </p:spPr>
        <p:txBody>
          <a:bodyPr>
            <a:normAutofit/>
          </a:bodyPr>
          <a:lstStyle/>
          <a:p>
            <a:pPr algn="just">
              <a:buSzPct val="100000"/>
              <a:buBlip>
                <a:blip r:embed="rId2"/>
              </a:buBlip>
            </a:pPr>
            <a:r>
              <a:rPr lang="he-IL" sz="2000" dirty="0">
                <a:solidFill>
                  <a:srgbClr val="008080"/>
                </a:solidFill>
              </a:rPr>
              <a:t> </a:t>
            </a:r>
            <a:r>
              <a:rPr lang="he-IL" sz="2000" dirty="0">
                <a:solidFill>
                  <a:srgbClr val="008080"/>
                </a:solidFill>
                <a:latin typeface="Narkisim" panose="020E0502050101010101" pitchFamily="34" charset="-79"/>
                <a:cs typeface="Narkisim" panose="020E0502050101010101" pitchFamily="34" charset="-79"/>
              </a:rPr>
              <a:t>הצפנה היא תהליך של קידוד ופענוח מידע באמצעות אלגוריתם כלשהו.</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 בחיי היום יום, אנו משתמשים פעמים רבות בהצפנה, גם אם איננו יודעים זאת. בשליחת מייל פשוט, שיחת טלפון או גלישה באינטרנט, בכל אלו, מתחת לפני השטח מתבצעת הצפנה על מנת להגן על המידע שלנו מפני תוקפים.</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 ישנם אלגוריתמים רבים להצפנה, כאשר כל אחד מהם בא לפתור בעיה או צורך שונה. אני בחרתי לממש את אלגוריתם ההצפנה </a:t>
            </a:r>
            <a:r>
              <a:rPr lang="en-US" sz="2000" dirty="0">
                <a:solidFill>
                  <a:srgbClr val="008080"/>
                </a:solidFill>
                <a:latin typeface="Narkisim" panose="020E0502050101010101" pitchFamily="34" charset="-79"/>
                <a:cs typeface="Narkisim" panose="020E0502050101010101" pitchFamily="34" charset="-79"/>
              </a:rPr>
              <a:t>RSA</a:t>
            </a:r>
            <a:r>
              <a:rPr lang="he-IL" sz="2000" dirty="0">
                <a:solidFill>
                  <a:srgbClr val="008080"/>
                </a:solidFill>
                <a:latin typeface="Narkisim" panose="020E0502050101010101" pitchFamily="34" charset="-79"/>
                <a:cs typeface="Narkisim" panose="020E0502050101010101" pitchFamily="34" charset="-79"/>
              </a:rPr>
              <a:t> על שמם של הממציאים, רון ריבסט, עדי שמיר ולאונרד אדלמן.</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 כעת אציג את רעיון ההצפנה, ואבנה בשלבים את הצורך ש</a:t>
            </a:r>
            <a:r>
              <a:rPr lang="en-US" sz="2000" dirty="0">
                <a:solidFill>
                  <a:srgbClr val="008080"/>
                </a:solidFill>
                <a:latin typeface="Narkisim" panose="020E0502050101010101" pitchFamily="34" charset="-79"/>
                <a:cs typeface="Narkisim" panose="020E0502050101010101" pitchFamily="34" charset="-79"/>
              </a:rPr>
              <a:t>RSA</a:t>
            </a:r>
            <a:r>
              <a:rPr lang="he-IL" sz="2000" dirty="0">
                <a:solidFill>
                  <a:srgbClr val="008080"/>
                </a:solidFill>
                <a:latin typeface="Narkisim" panose="020E0502050101010101" pitchFamily="34" charset="-79"/>
                <a:cs typeface="Narkisim" panose="020E0502050101010101" pitchFamily="34" charset="-79"/>
              </a:rPr>
              <a:t> נותן לו מענה.</a:t>
            </a:r>
          </a:p>
        </p:txBody>
      </p:sp>
      <p:pic>
        <p:nvPicPr>
          <p:cNvPr id="2050" name="Picture 2" descr="Quantum Cryptography Explained Without Causing Your Brain to Explode">
            <a:extLst>
              <a:ext uri="{FF2B5EF4-FFF2-40B4-BE49-F238E27FC236}">
                <a16:creationId xmlns:a16="http://schemas.microsoft.com/office/drawing/2014/main" id="{24056F0E-05C1-771C-48C2-9F0FD99EB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3" y="4307225"/>
            <a:ext cx="4286250" cy="24098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58612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0" y="660728"/>
            <a:ext cx="12183151" cy="784614"/>
          </a:xfrm>
        </p:spPr>
        <p:txBody>
          <a:bodyPr>
            <a:normAutofit/>
          </a:bodyPr>
          <a:lstStyle/>
          <a:p>
            <a:pPr algn="ct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הדגמת יכולות והרצת הפרויקט</a:t>
            </a:r>
          </a:p>
        </p:txBody>
      </p:sp>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2" spcCol="288000">
            <a:normAutofit/>
          </a:bodyPr>
          <a:lstStyle/>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אעבור כעת להצפנה, אבחר באפשרות המתאימה (2)</a:t>
            </a:r>
            <a:r>
              <a:rPr lang="en-US" sz="2000" dirty="0">
                <a:solidFill>
                  <a:srgbClr val="008080"/>
                </a:solidFill>
                <a:latin typeface="Narkisim" panose="020E0502050101010101" pitchFamily="34" charset="-79"/>
                <a:cs typeface="Narkisim" panose="020E0502050101010101" pitchFamily="34" charset="-79"/>
              </a:rPr>
              <a:t> </a:t>
            </a:r>
            <a:r>
              <a:rPr lang="he-IL" sz="2000" dirty="0">
                <a:solidFill>
                  <a:srgbClr val="008080"/>
                </a:solidFill>
                <a:latin typeface="Narkisim" panose="020E0502050101010101" pitchFamily="34" charset="-79"/>
                <a:cs typeface="Narkisim" panose="020E0502050101010101" pitchFamily="34" charset="-79"/>
              </a:rPr>
              <a:t>ואכניס את ההודעה הרצויה:</a:t>
            </a: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marL="0" indent="0" algn="just">
              <a:buSzPct val="100000"/>
              <a:buNone/>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marL="0" indent="0" algn="just">
              <a:buSzPct val="100000"/>
              <a:buNone/>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ניתן לבחור כעת, אם לספק את המפתח הציבורי של היעד למסירה, או להצפין עצמית עם המפתח שלנו שהרגע ייצרנו (אפשרות זו לא תופיעה למשתמש אשר לא ייצר מפתחות בהרצה הנוכחית). אבחר באפשרות 2 ואכניס מפתח לדוגמה:</a:t>
            </a: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r>
              <a:rPr lang="he-IL" sz="2000" dirty="0">
                <a:solidFill>
                  <a:srgbClr val="008080"/>
                </a:solidFill>
                <a:latin typeface="OCR A Extended" panose="02010509020102010303" pitchFamily="50" charset="0"/>
                <a:cs typeface="Narkisim" panose="020E0502050101010101" pitchFamily="34" charset="-79"/>
              </a:rPr>
              <a:t>ניתן לשמור את הבלוקים המוצפנים בקובץ, ולאחר מכן גם לטעון מתוכו אותם בתהליך הפענוח.</a:t>
            </a:r>
          </a:p>
        </p:txBody>
      </p:sp>
      <p:pic>
        <p:nvPicPr>
          <p:cNvPr id="10" name="תמונה 9">
            <a:extLst>
              <a:ext uri="{FF2B5EF4-FFF2-40B4-BE49-F238E27FC236}">
                <a16:creationId xmlns:a16="http://schemas.microsoft.com/office/drawing/2014/main" id="{D6CB858A-1B0F-BBB2-9607-3F6004D8ED0E}"/>
              </a:ext>
            </a:extLst>
          </p:cNvPr>
          <p:cNvPicPr>
            <a:picLocks noChangeAspect="1"/>
          </p:cNvPicPr>
          <p:nvPr/>
        </p:nvPicPr>
        <p:blipFill>
          <a:blip r:embed="rId3"/>
          <a:stretch>
            <a:fillRect/>
          </a:stretch>
        </p:blipFill>
        <p:spPr>
          <a:xfrm>
            <a:off x="6091575" y="2382009"/>
            <a:ext cx="5629316" cy="2447943"/>
          </a:xfrm>
          <a:prstGeom prst="rect">
            <a:avLst/>
          </a:prstGeom>
        </p:spPr>
      </p:pic>
      <p:pic>
        <p:nvPicPr>
          <p:cNvPr id="12" name="תמונה 11">
            <a:extLst>
              <a:ext uri="{FF2B5EF4-FFF2-40B4-BE49-F238E27FC236}">
                <a16:creationId xmlns:a16="http://schemas.microsoft.com/office/drawing/2014/main" id="{0A682559-EB39-0840-4904-8B3C697BEF71}"/>
              </a:ext>
            </a:extLst>
          </p:cNvPr>
          <p:cNvPicPr>
            <a:picLocks noChangeAspect="1"/>
          </p:cNvPicPr>
          <p:nvPr/>
        </p:nvPicPr>
        <p:blipFill>
          <a:blip r:embed="rId4"/>
          <a:stretch>
            <a:fillRect/>
          </a:stretch>
        </p:blipFill>
        <p:spPr>
          <a:xfrm>
            <a:off x="262321" y="2382009"/>
            <a:ext cx="5409027" cy="19108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3164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0" y="660728"/>
            <a:ext cx="12183151" cy="784614"/>
          </a:xfrm>
        </p:spPr>
        <p:txBody>
          <a:bodyPr>
            <a:normAutofit/>
          </a:bodyPr>
          <a:lstStyle/>
          <a:p>
            <a:pPr algn="ct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הדגמת יכולות והרצת הפרויקט</a:t>
            </a:r>
          </a:p>
        </p:txBody>
      </p:sp>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2" spcCol="288000">
            <a:normAutofit/>
          </a:bodyPr>
          <a:lstStyle/>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ועכשיו לפענוח. אפשר באפשרות (3):</a:t>
            </a: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ניתן להכניס את הבלוקים המוצפנים אחד אחד או לייבא אותם מקובץ (רק כזה שיוצר בתהליך ההצפנה של תוכנית זו). אבחר להכניס את הבלוקים אחד אחד (במקרה הנוכחי, זהו בלוק בודד, מכיוון שהמסר יחסית קצר).</a:t>
            </a: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בדומה לתהליך ההצפנה ישנה בחירה למקור המפתחות, אבחר במפתח הפרטי המתאים למפתח הציבורי בו השתמשתי מלפני כן.</a:t>
            </a: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endParaRPr lang="he-IL" sz="2000" dirty="0">
              <a:solidFill>
                <a:srgbClr val="008080"/>
              </a:solidFill>
              <a:latin typeface="OCR A Extended" panose="02010509020102010303" pitchFamily="50" charset="0"/>
              <a:cs typeface="Narkisim" panose="020E0502050101010101" pitchFamily="34" charset="-79"/>
            </a:endParaRPr>
          </a:p>
          <a:p>
            <a:pPr algn="just">
              <a:buSzPct val="100000"/>
              <a:buBlip>
                <a:blip r:embed="rId2"/>
              </a:buBlip>
            </a:pPr>
            <a:r>
              <a:rPr lang="he-IL" sz="2000" dirty="0">
                <a:solidFill>
                  <a:srgbClr val="008080"/>
                </a:solidFill>
                <a:latin typeface="OCR A Extended" panose="02010509020102010303" pitchFamily="50" charset="0"/>
                <a:cs typeface="Narkisim" panose="020E0502050101010101" pitchFamily="34" charset="-79"/>
              </a:rPr>
              <a:t>והנה ההודעה המוצפנת! לסיום הריצה הנוכחית אקיש 0. </a:t>
            </a:r>
          </a:p>
        </p:txBody>
      </p:sp>
      <p:pic>
        <p:nvPicPr>
          <p:cNvPr id="6" name="תמונה 5">
            <a:extLst>
              <a:ext uri="{FF2B5EF4-FFF2-40B4-BE49-F238E27FC236}">
                <a16:creationId xmlns:a16="http://schemas.microsoft.com/office/drawing/2014/main" id="{4C70B66B-2BA0-FA1F-A59F-0474A9DFDFF2}"/>
              </a:ext>
            </a:extLst>
          </p:cNvPr>
          <p:cNvPicPr>
            <a:picLocks noChangeAspect="1"/>
          </p:cNvPicPr>
          <p:nvPr/>
        </p:nvPicPr>
        <p:blipFill>
          <a:blip r:embed="rId3"/>
          <a:stretch>
            <a:fillRect/>
          </a:stretch>
        </p:blipFill>
        <p:spPr>
          <a:xfrm>
            <a:off x="6091575" y="2074621"/>
            <a:ext cx="5680090" cy="2235631"/>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BF9E8B8C-40A4-9BD3-9CA6-DC06642CEC26}"/>
              </a:ext>
            </a:extLst>
          </p:cNvPr>
          <p:cNvPicPr>
            <a:picLocks noChangeAspect="1"/>
          </p:cNvPicPr>
          <p:nvPr/>
        </p:nvPicPr>
        <p:blipFill>
          <a:blip r:embed="rId4"/>
          <a:stretch>
            <a:fillRect/>
          </a:stretch>
        </p:blipFill>
        <p:spPr>
          <a:xfrm>
            <a:off x="174769" y="2074621"/>
            <a:ext cx="5547606" cy="1326601"/>
          </a:xfrm>
          <a:prstGeom prst="rect">
            <a:avLst/>
          </a:prstGeom>
        </p:spPr>
      </p:pic>
      <p:pic>
        <p:nvPicPr>
          <p:cNvPr id="11" name="תמונה 10">
            <a:extLst>
              <a:ext uri="{FF2B5EF4-FFF2-40B4-BE49-F238E27FC236}">
                <a16:creationId xmlns:a16="http://schemas.microsoft.com/office/drawing/2014/main" id="{0718BBAD-CEE2-0ADB-79FE-4141D307086D}"/>
              </a:ext>
            </a:extLst>
          </p:cNvPr>
          <p:cNvPicPr>
            <a:picLocks noChangeAspect="1"/>
          </p:cNvPicPr>
          <p:nvPr/>
        </p:nvPicPr>
        <p:blipFill>
          <a:blip r:embed="rId5"/>
          <a:stretch>
            <a:fillRect/>
          </a:stretch>
        </p:blipFill>
        <p:spPr>
          <a:xfrm>
            <a:off x="221964" y="4310252"/>
            <a:ext cx="5500411" cy="1887020"/>
          </a:xfrm>
          <a:prstGeom prst="rect">
            <a:avLst/>
          </a:prstGeom>
        </p:spPr>
      </p:pic>
    </p:spTree>
    <p:extLst>
      <p:ext uri="{BB962C8B-B14F-4D97-AF65-F5344CB8AC3E}">
        <p14:creationId xmlns:p14="http://schemas.microsoft.com/office/powerpoint/2010/main" val="1133376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0" y="660728"/>
            <a:ext cx="12183151" cy="784614"/>
          </a:xfrm>
        </p:spPr>
        <p:txBody>
          <a:bodyPr>
            <a:normAutofit/>
          </a:bodyPr>
          <a:lstStyle/>
          <a:p>
            <a:pPr algn="ctr"/>
            <a:r>
              <a:rPr lang="he-IL" sz="3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ביבליוגרפיה</a:t>
            </a:r>
          </a:p>
        </p:txBody>
      </p:sp>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33473" y="1760159"/>
            <a:ext cx="11925054" cy="5191432"/>
          </a:xfrm>
        </p:spPr>
        <p:txBody>
          <a:bodyPr numCol="1" spcCol="288000">
            <a:normAutofit/>
          </a:bodyPr>
          <a:lstStyle/>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במהלך הפרויקט נעזרתי במקורות אינטרנטיים ובכתבי עת. חלק מהם להלן:</a:t>
            </a:r>
          </a:p>
          <a:p>
            <a:pPr algn="just">
              <a:buSzPct val="100000"/>
              <a:buBlip>
                <a:blip r:embed="rId2"/>
              </a:buBlip>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en-US" sz="2000" dirty="0">
                <a:solidFill>
                  <a:srgbClr val="008080"/>
                </a:solidFill>
                <a:latin typeface="Narkisim" panose="020E0502050101010101" pitchFamily="34" charset="-79"/>
                <a:cs typeface="Narkisim" panose="020E0502050101010101" pitchFamily="34" charset="-79"/>
                <a:hlinkClick r:id="rId3"/>
              </a:rPr>
              <a:t>Efficient Regular Modular Exponentiation Using Multiplicative Half-Size Splitting Christophe </a:t>
            </a:r>
            <a:r>
              <a:rPr lang="en-US" sz="2000" dirty="0" err="1">
                <a:solidFill>
                  <a:srgbClr val="008080"/>
                </a:solidFill>
                <a:latin typeface="Narkisim" panose="020E0502050101010101" pitchFamily="34" charset="-79"/>
                <a:cs typeface="Narkisim" panose="020E0502050101010101" pitchFamily="34" charset="-79"/>
                <a:hlinkClick r:id="rId3"/>
              </a:rPr>
              <a:t>Negre</a:t>
            </a:r>
            <a:r>
              <a:rPr lang="en-US" sz="2000" dirty="0">
                <a:solidFill>
                  <a:srgbClr val="008080"/>
                </a:solidFill>
                <a:latin typeface="Narkisim" panose="020E0502050101010101" pitchFamily="34" charset="-79"/>
                <a:cs typeface="Narkisim" panose="020E0502050101010101" pitchFamily="34" charset="-79"/>
                <a:hlinkClick r:id="rId3"/>
              </a:rPr>
              <a:t>, Thomas </a:t>
            </a:r>
            <a:r>
              <a:rPr lang="en-US" sz="2000" dirty="0" err="1">
                <a:solidFill>
                  <a:srgbClr val="008080"/>
                </a:solidFill>
                <a:latin typeface="Narkisim" panose="020E0502050101010101" pitchFamily="34" charset="-79"/>
                <a:cs typeface="Narkisim" panose="020E0502050101010101" pitchFamily="34" charset="-79"/>
                <a:hlinkClick r:id="rId3"/>
              </a:rPr>
              <a:t>Plantard</a:t>
            </a:r>
            <a:endParaRPr lang="en-US"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en-US" sz="2000" dirty="0">
                <a:solidFill>
                  <a:srgbClr val="008080"/>
                </a:solidFill>
                <a:latin typeface="Narkisim" panose="020E0502050101010101" pitchFamily="34" charset="-79"/>
                <a:cs typeface="Narkisim" panose="020E0502050101010101" pitchFamily="34" charset="-79"/>
                <a:hlinkClick r:id="rId4"/>
              </a:rPr>
              <a:t>How to generate Large Prime numbers for RSA Algorithm</a:t>
            </a: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en-US" sz="2000" dirty="0">
                <a:solidFill>
                  <a:srgbClr val="008080"/>
                </a:solidFill>
                <a:latin typeface="Narkisim" panose="020E0502050101010101" pitchFamily="34" charset="-79"/>
                <a:cs typeface="Narkisim" panose="020E0502050101010101" pitchFamily="34" charset="-79"/>
                <a:hlinkClick r:id="rId5"/>
              </a:rPr>
              <a:t>The Montgomery Powering Ladder</a:t>
            </a: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hlinkClick r:id="rId6"/>
              </a:rPr>
              <a:t>המתמטיקה של </a:t>
            </a:r>
            <a:r>
              <a:rPr lang="en-US" sz="2000" dirty="0">
                <a:solidFill>
                  <a:srgbClr val="008080"/>
                </a:solidFill>
                <a:latin typeface="Narkisim" panose="020E0502050101010101" pitchFamily="34" charset="-79"/>
                <a:cs typeface="Narkisim" panose="020E0502050101010101" pitchFamily="34" charset="-79"/>
                <a:hlinkClick r:id="rId6"/>
              </a:rPr>
              <a:t>RSA - </a:t>
            </a:r>
            <a:r>
              <a:rPr lang="he-IL" sz="2000" dirty="0">
                <a:solidFill>
                  <a:srgbClr val="008080"/>
                </a:solidFill>
                <a:latin typeface="Narkisim" panose="020E0502050101010101" pitchFamily="34" charset="-79"/>
                <a:cs typeface="Narkisim" panose="020E0502050101010101" pitchFamily="34" charset="-79"/>
                <a:hlinkClick r:id="rId6"/>
              </a:rPr>
              <a:t>לא מדויק</a:t>
            </a: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en-US" sz="2000" dirty="0">
                <a:solidFill>
                  <a:srgbClr val="008080"/>
                </a:solidFill>
                <a:latin typeface="Narkisim" panose="020E0502050101010101" pitchFamily="34" charset="-79"/>
                <a:cs typeface="Narkisim" panose="020E0502050101010101" pitchFamily="34" charset="-79"/>
                <a:hlinkClick r:id="rId7"/>
              </a:rPr>
              <a:t>THE MILLER–RABIN TEST KEITH CONRAD</a:t>
            </a:r>
            <a:endParaRPr lang="he-IL" sz="2000" dirty="0">
              <a:solidFill>
                <a:srgbClr val="008080"/>
              </a:solidFill>
              <a:latin typeface="Narkisim" panose="020E0502050101010101" pitchFamily="34" charset="-79"/>
              <a:cs typeface="Narkisim" panose="020E0502050101010101" pitchFamily="34" charset="-79"/>
            </a:endParaRPr>
          </a:p>
          <a:p>
            <a:pPr marL="0" indent="0" algn="just">
              <a:buSzPct val="100000"/>
              <a:buNone/>
            </a:pPr>
            <a:endParaRPr lang="he-IL" sz="2000" dirty="0">
              <a:solidFill>
                <a:srgbClr val="008080"/>
              </a:solidFill>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272347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8849" y="643030"/>
            <a:ext cx="12183151" cy="784614"/>
          </a:xfrm>
        </p:spPr>
        <p:txBody>
          <a:bodyPr>
            <a:normAutofit fontScale="90000"/>
          </a:bodyPr>
          <a:lstStyle/>
          <a:p>
            <a:pPr algn="ctr"/>
            <a:r>
              <a:rPr lang="he-IL" sz="54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רקע לפרויקט – הצורך בהצפנה</a:t>
            </a:r>
          </a:p>
        </p:txBody>
      </p:sp>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59282" y="2011679"/>
            <a:ext cx="11873436" cy="4427466"/>
          </a:xfrm>
        </p:spPr>
        <p:txBody>
          <a:bodyPr numCol="2" spcCol="288000">
            <a:normAutofit/>
          </a:bodyPr>
          <a:lstStyle/>
          <a:p>
            <a:pPr algn="just">
              <a:buSzPct val="100000"/>
              <a:buBlip>
                <a:blip r:embed="rId2"/>
              </a:buBlip>
            </a:pPr>
            <a:r>
              <a:rPr lang="he-IL" sz="2000" dirty="0">
                <a:solidFill>
                  <a:srgbClr val="008080"/>
                </a:solidFill>
              </a:rPr>
              <a:t> </a:t>
            </a:r>
            <a:r>
              <a:rPr lang="he-IL" sz="2000" dirty="0">
                <a:solidFill>
                  <a:srgbClr val="008080"/>
                </a:solidFill>
                <a:latin typeface="Narkisim" panose="020E0502050101010101" pitchFamily="34" charset="-79"/>
                <a:cs typeface="Narkisim" panose="020E0502050101010101" pitchFamily="34" charset="-79"/>
              </a:rPr>
              <a:t>לאליס ולבוב יש בעיה. לאליס יש חבילה ובתוכה מסר סודי שהיא רוצה להעביר לבוב, הם מרוחקים ולכן היא נזקקת לשליח. כאן נשאלת השאלה, האם ניתן לסמוך על השליח שלא יציץ במסר, וגם אם כן, קיים סיכוי שבדרך, שודד יחטוף את החבילה ויציץ בתוכנה.</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 לבעיה פתרון פשוט, אליס תנעל את החבילה עם מנעול שרק לבוב יש את המפתח לו, ותשלח אותה, ובכך תהיה חסרת ערך לכל גורם זדוני.</a:t>
            </a: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 ובמעט פורמליזם, ישנו שימוש במפתח הצפנה יחיד גם להצפנה וגם לפענוח, צופן שכזה נקרה סימטרי. אך הבעיה העולה ממנו באופן מידי, היא שלאחר שאליס נועלת את החבילה, כיצד בוב ישיג את המפתח?</a:t>
            </a:r>
          </a:p>
          <a:p>
            <a:pPr marL="0" indent="0" algn="just">
              <a:buSzPct val="100000"/>
              <a:buNone/>
            </a:pPr>
            <a:endParaRPr lang="he-IL" sz="20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2000" dirty="0">
                <a:solidFill>
                  <a:srgbClr val="008080"/>
                </a:solidFill>
                <a:latin typeface="Narkisim" panose="020E0502050101010101" pitchFamily="34" charset="-79"/>
                <a:cs typeface="Narkisim" panose="020E0502050101010101" pitchFamily="34" charset="-79"/>
              </a:rPr>
              <a:t> כלומר, על מנת ששיטה זו תעבוד, לשני הצדדים נדרש ידע סודי (מפתח) המוכן מלפני וידוע לשניהם, אשר יוכלו לקבל רק בערוץ בטוח, כמו מפגש פיזי. בעוד שזוהי הצפנה חזקה מאוד, היא אינה פרקטית, לדוגמה:</a:t>
            </a:r>
            <a:r>
              <a:rPr lang="en-US" sz="2000" dirty="0">
                <a:solidFill>
                  <a:srgbClr val="008080"/>
                </a:solidFill>
                <a:latin typeface="Narkisim" panose="020E0502050101010101" pitchFamily="34" charset="-79"/>
                <a:cs typeface="Narkisim" panose="020E0502050101010101" pitchFamily="34" charset="-79"/>
              </a:rPr>
              <a:t> </a:t>
            </a:r>
            <a:r>
              <a:rPr lang="he-IL" sz="2000" dirty="0">
                <a:solidFill>
                  <a:srgbClr val="008080"/>
                </a:solidFill>
                <a:latin typeface="Narkisim" panose="020E0502050101010101" pitchFamily="34" charset="-79"/>
                <a:cs typeface="Narkisim" panose="020E0502050101010101" pitchFamily="34" charset="-79"/>
              </a:rPr>
              <a:t>לאתר קניות פשוט, לא יהיה אפשרי לקיים מפגש פיזי עם כל אחד מלקוחותיו ולמסור לו מפתח הצפנה.</a:t>
            </a:r>
          </a:p>
        </p:txBody>
      </p:sp>
      <p:pic>
        <p:nvPicPr>
          <p:cNvPr id="1026" name="Picture 2" descr="Symmetric-key algorithm - Wikipedia">
            <a:extLst>
              <a:ext uri="{FF2B5EF4-FFF2-40B4-BE49-F238E27FC236}">
                <a16:creationId xmlns:a16="http://schemas.microsoft.com/office/drawing/2014/main" id="{A58023FA-7BC2-7166-EC55-A3F4D5A70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82" y="3835651"/>
            <a:ext cx="5681079" cy="28324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216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8849" y="643030"/>
            <a:ext cx="12183151" cy="784614"/>
          </a:xfrm>
        </p:spPr>
        <p:txBody>
          <a:bodyPr>
            <a:normAutofit fontScale="90000"/>
          </a:bodyPr>
          <a:lstStyle/>
          <a:p>
            <a:pPr algn="ctr"/>
            <a:r>
              <a:rPr lang="he-IL" sz="54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רקע לפרויקט – מהי הבעיה?</a:t>
            </a: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90746" y="1666568"/>
                <a:ext cx="11810508" cy="5191432"/>
              </a:xfrm>
            </p:spPr>
            <p:txBody>
              <a:bodyPr numCol="2" spcCol="288000">
                <a:normAutofit/>
              </a:bodyPr>
              <a:lstStyle/>
              <a:p>
                <a:pPr algn="just">
                  <a:buSzPct val="100000"/>
                  <a:buBlip>
                    <a:blip r:embed="rId2"/>
                  </a:buBlip>
                </a:pPr>
                <a:r>
                  <a:rPr lang="he-IL" sz="2000" dirty="0">
                    <a:solidFill>
                      <a:srgbClr val="008080"/>
                    </a:solidFill>
                  </a:rPr>
                  <a:t> </a:t>
                </a:r>
                <a:r>
                  <a:rPr lang="he-IL" sz="1800" dirty="0">
                    <a:solidFill>
                      <a:srgbClr val="008080"/>
                    </a:solidFill>
                    <a:latin typeface="Narkisim" panose="020E0502050101010101" pitchFamily="34" charset="-79"/>
                    <a:cs typeface="Narkisim" panose="020E0502050101010101" pitchFamily="34" charset="-79"/>
                  </a:rPr>
                  <a:t>כעת, לאחר שהוצגה הבעיה, השאלה הנשאלת, והבעיה אותה בא הפרויקט לפתור היא: כיצד יוכלו אליס ובוב לתקשר בצורה מאובטחת מרחוק, ללא צורך בשום ידע סודי המשותף לשניהם?</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 על מנת לפתור זאת, נזדקק לשיטה אחרת של הצפנה, שיטה הנקראת הצפנה א-סימטרית, בניגוד להצפנה סימטרית, מפתח ההצפנה שונה ממפתח הפענוח. בשיטה זו לא נדרש שום ידע מוקדם המשותף לשני הצדדים, וכאן שוכב היתרון הגדול שלה.</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 בתיאוריה, השיטה עובדת כך:</a:t>
                </a:r>
              </a:p>
              <a:p>
                <a:pPr marL="914400" lvl="1" indent="-457200" algn="just">
                  <a:buSzPct val="100000"/>
                  <a:buFont typeface="+mj-lt"/>
                  <a:buAutoNum type="arabicPeriod"/>
                </a:pPr>
                <a:r>
                  <a:rPr lang="he-IL" sz="1800" dirty="0">
                    <a:solidFill>
                      <a:srgbClr val="008080"/>
                    </a:solidFill>
                    <a:latin typeface="Narkisim" panose="020E0502050101010101" pitchFamily="34" charset="-79"/>
                    <a:cs typeface="Narkisim" panose="020E0502050101010101" pitchFamily="34" charset="-79"/>
                  </a:rPr>
                  <a:t>בוב, מייצר זוג מפתחות, מפתח ציבורי </a:t>
                </a:r>
                <a14:m>
                  <m:oMath xmlns:m="http://schemas.openxmlformats.org/officeDocument/2006/math">
                    <m:r>
                      <a:rPr lang="en-US" sz="1800" b="1" i="1" smtClean="0">
                        <a:solidFill>
                          <a:srgbClr val="008080"/>
                        </a:solidFill>
                        <a:effectLst>
                          <a:outerShdw blurRad="38100" dist="38100" dir="2700000" algn="tl">
                            <a:srgbClr val="000000">
                              <a:alpha val="43137"/>
                            </a:srgbClr>
                          </a:outerShdw>
                        </a:effectLst>
                        <a:latin typeface="Cambria Math" panose="02040503050406030204" pitchFamily="18" charset="0"/>
                        <a:cs typeface="Narkisim" panose="020E0502050101010101" pitchFamily="34" charset="-79"/>
                      </a:rPr>
                      <m:t>𝒆</m:t>
                    </m:r>
                  </m:oMath>
                </a14:m>
                <a:r>
                  <a:rPr lang="he-IL" sz="1800" dirty="0">
                    <a:solidFill>
                      <a:srgbClr val="008080"/>
                    </a:solidFill>
                    <a:latin typeface="Narkisim" panose="020E0502050101010101" pitchFamily="34" charset="-79"/>
                    <a:cs typeface="Narkisim" panose="020E0502050101010101" pitchFamily="34" charset="-79"/>
                  </a:rPr>
                  <a:t> ומפתח פרטי </a:t>
                </a:r>
                <a14:m>
                  <m:oMath xmlns:m="http://schemas.openxmlformats.org/officeDocument/2006/math">
                    <m:r>
                      <a:rPr lang="en-US" sz="1800" b="1" i="1" smtClean="0">
                        <a:solidFill>
                          <a:srgbClr val="008080"/>
                        </a:solidFill>
                        <a:effectLst>
                          <a:outerShdw blurRad="38100" dist="38100" dir="2700000" algn="tl">
                            <a:srgbClr val="000000">
                              <a:alpha val="43137"/>
                            </a:srgbClr>
                          </a:outerShdw>
                        </a:effectLst>
                        <a:latin typeface="Cambria Math" panose="02040503050406030204" pitchFamily="18" charset="0"/>
                        <a:cs typeface="Narkisim" panose="020E0502050101010101" pitchFamily="34" charset="-79"/>
                      </a:rPr>
                      <m:t>𝒅</m:t>
                    </m:r>
                  </m:oMath>
                </a14:m>
                <a:r>
                  <a:rPr lang="he-IL" sz="1800" dirty="0">
                    <a:solidFill>
                      <a:srgbClr val="008080"/>
                    </a:solidFill>
                    <a:latin typeface="Narkisim" panose="020E0502050101010101" pitchFamily="34" charset="-79"/>
                    <a:cs typeface="Narkisim" panose="020E0502050101010101" pitchFamily="34" charset="-79"/>
                  </a:rPr>
                  <a:t> המקיימים תלות מסוימת. המפתח הציבורי משמש להצפנה, ובוב יכול לפרסם אותו ללא כל חשש, בעוד שהמפתח הפרטי הינו סודי ופרטי, ומשמש לפענוח.</a:t>
                </a:r>
              </a:p>
              <a:p>
                <a:pPr marL="914400" lvl="1" indent="-457200" algn="just">
                  <a:buSzPct val="100000"/>
                  <a:buFont typeface="+mj-lt"/>
                  <a:buAutoNum type="arabicPeriod"/>
                </a:pPr>
                <a:r>
                  <a:rPr lang="he-IL" sz="1800" dirty="0">
                    <a:solidFill>
                      <a:srgbClr val="008080"/>
                    </a:solidFill>
                    <a:latin typeface="Narkisim" panose="020E0502050101010101" pitchFamily="34" charset="-79"/>
                    <a:cs typeface="Narkisim" panose="020E0502050101010101" pitchFamily="34" charset="-79"/>
                  </a:rPr>
                  <a:t>אליס, אשר מעוניינת לשלוח מסר </a:t>
                </a:r>
                <a14:m>
                  <m:oMath xmlns:m="http://schemas.openxmlformats.org/officeDocument/2006/math">
                    <m:r>
                      <a:rPr lang="en-US" sz="1800" b="1" i="1" smtClean="0">
                        <a:solidFill>
                          <a:srgbClr val="008080"/>
                        </a:solidFill>
                        <a:effectLst>
                          <a:outerShdw blurRad="38100" dist="38100" dir="2700000" algn="tl">
                            <a:srgbClr val="000000">
                              <a:alpha val="43137"/>
                            </a:srgbClr>
                          </a:outerShdw>
                        </a:effectLst>
                        <a:latin typeface="Cambria Math" panose="02040503050406030204" pitchFamily="18" charset="0"/>
                        <a:cs typeface="Narkisim" panose="020E0502050101010101" pitchFamily="34" charset="-79"/>
                      </a:rPr>
                      <m:t>𝒎</m:t>
                    </m:r>
                  </m:oMath>
                </a14:m>
                <a:r>
                  <a:rPr lang="he-IL" sz="1800" dirty="0">
                    <a:solidFill>
                      <a:srgbClr val="008080"/>
                    </a:solidFill>
                    <a:latin typeface="Narkisim" panose="020E0502050101010101" pitchFamily="34" charset="-79"/>
                    <a:cs typeface="Narkisim" panose="020E0502050101010101" pitchFamily="34" charset="-79"/>
                  </a:rPr>
                  <a:t> לבוב, לוקחת את מפתח ההצפנה הציבורי שלו </a:t>
                </a:r>
                <a14:m>
                  <m:oMath xmlns:m="http://schemas.openxmlformats.org/officeDocument/2006/math">
                    <m:r>
                      <a:rPr lang="en-US" sz="1800" b="1" i="1" smtClean="0">
                        <a:solidFill>
                          <a:srgbClr val="008080"/>
                        </a:solidFill>
                        <a:effectLst>
                          <a:outerShdw blurRad="38100" dist="38100" dir="2700000" algn="tl">
                            <a:srgbClr val="000000">
                              <a:alpha val="43137"/>
                            </a:srgbClr>
                          </a:outerShdw>
                        </a:effectLst>
                        <a:latin typeface="Cambria Math" panose="02040503050406030204" pitchFamily="18" charset="0"/>
                        <a:cs typeface="Narkisim" panose="020E0502050101010101" pitchFamily="34" charset="-79"/>
                      </a:rPr>
                      <m:t>𝒆</m:t>
                    </m:r>
                  </m:oMath>
                </a14:m>
                <a:r>
                  <a:rPr lang="he-IL" sz="1800" dirty="0">
                    <a:solidFill>
                      <a:srgbClr val="008080"/>
                    </a:solidFill>
                    <a:latin typeface="Narkisim" panose="020E0502050101010101" pitchFamily="34" charset="-79"/>
                    <a:cs typeface="Narkisim" panose="020E0502050101010101" pitchFamily="34" charset="-79"/>
                  </a:rPr>
                  <a:t>, מצפינה באמצעותו את </a:t>
                </a:r>
                <a14:m>
                  <m:oMath xmlns:m="http://schemas.openxmlformats.org/officeDocument/2006/math">
                    <m:r>
                      <a:rPr lang="en-US" sz="1800" b="1" i="1" smtClean="0">
                        <a:solidFill>
                          <a:srgbClr val="008080"/>
                        </a:solidFill>
                        <a:effectLst>
                          <a:outerShdw blurRad="38100" dist="38100" dir="2700000" algn="tl">
                            <a:srgbClr val="000000">
                              <a:alpha val="43137"/>
                            </a:srgbClr>
                          </a:outerShdw>
                        </a:effectLst>
                        <a:latin typeface="Cambria Math" panose="02040503050406030204" pitchFamily="18" charset="0"/>
                        <a:cs typeface="Narkisim" panose="020E0502050101010101" pitchFamily="34" charset="-79"/>
                      </a:rPr>
                      <m:t>𝒎</m:t>
                    </m:r>
                    <m:r>
                      <a:rPr lang="he-IL" sz="1800" b="0" i="0" smtClean="0">
                        <a:solidFill>
                          <a:srgbClr val="008080"/>
                        </a:solidFill>
                        <a:latin typeface="Cambria Math" panose="02040503050406030204" pitchFamily="18" charset="0"/>
                        <a:cs typeface="Narkisim" panose="020E0502050101010101" pitchFamily="34" charset="-79"/>
                      </a:rPr>
                      <m:t> </m:t>
                    </m:r>
                  </m:oMath>
                </a14:m>
                <a:r>
                  <a:rPr lang="he-IL" sz="1800" dirty="0">
                    <a:solidFill>
                      <a:srgbClr val="008080"/>
                    </a:solidFill>
                    <a:latin typeface="Narkisim" panose="020E0502050101010101" pitchFamily="34" charset="-79"/>
                    <a:cs typeface="Narkisim" panose="020E0502050101010101" pitchFamily="34" charset="-79"/>
                  </a:rPr>
                  <a:t> ומקבלת את המסר המוצפן </a:t>
                </a:r>
                <a14:m>
                  <m:oMath xmlns:m="http://schemas.openxmlformats.org/officeDocument/2006/math">
                    <m:r>
                      <a:rPr lang="en-US" sz="1800" b="1" i="1" smtClean="0">
                        <a:solidFill>
                          <a:srgbClr val="008080"/>
                        </a:solidFill>
                        <a:effectLst>
                          <a:outerShdw blurRad="38100" dist="38100" dir="2700000" algn="tl">
                            <a:srgbClr val="000000">
                              <a:alpha val="43137"/>
                            </a:srgbClr>
                          </a:outerShdw>
                        </a:effectLst>
                        <a:latin typeface="Cambria Math" panose="02040503050406030204" pitchFamily="18" charset="0"/>
                        <a:cs typeface="Narkisim" panose="020E0502050101010101" pitchFamily="34" charset="-79"/>
                      </a:rPr>
                      <m:t>𝒄</m:t>
                    </m:r>
                    <m:r>
                      <a:rPr lang="he-IL" sz="1800" b="0" i="0" smtClean="0">
                        <a:solidFill>
                          <a:srgbClr val="008080"/>
                        </a:solidFill>
                        <a:latin typeface="Cambria Math" panose="02040503050406030204" pitchFamily="18" charset="0"/>
                        <a:cs typeface="Narkisim" panose="020E0502050101010101" pitchFamily="34" charset="-79"/>
                      </a:rPr>
                      <m:t> </m:t>
                    </m:r>
                  </m:oMath>
                </a14:m>
                <a:r>
                  <a:rPr lang="he-IL" sz="1800" dirty="0">
                    <a:solidFill>
                      <a:srgbClr val="008080"/>
                    </a:solidFill>
                    <a:latin typeface="Narkisim" panose="020E0502050101010101" pitchFamily="34" charset="-79"/>
                    <a:cs typeface="Narkisim" panose="020E0502050101010101" pitchFamily="34" charset="-79"/>
                  </a:rPr>
                  <a:t>  אותו שולחת לבוב, כעת רק בוב יוכל לפענח אותו, ולא שום גורם זדוני אחר (בשל בעיית חישוביות מאסיבית).</a:t>
                </a:r>
              </a:p>
              <a:p>
                <a:pPr marL="914400" lvl="1" indent="-457200" algn="just">
                  <a:buSzPct val="100000"/>
                  <a:buFont typeface="+mj-lt"/>
                  <a:buAutoNum type="arabicPeriod"/>
                </a:pPr>
                <a:r>
                  <a:rPr lang="he-IL" sz="1800" dirty="0">
                    <a:solidFill>
                      <a:srgbClr val="008080"/>
                    </a:solidFill>
                    <a:latin typeface="Narkisim" panose="020E0502050101010101" pitchFamily="34" charset="-79"/>
                    <a:cs typeface="Narkisim" panose="020E0502050101010101" pitchFamily="34" charset="-79"/>
                  </a:rPr>
                  <a:t>בוב מקבל את </a:t>
                </a:r>
                <a14:m>
                  <m:oMath xmlns:m="http://schemas.openxmlformats.org/officeDocument/2006/math">
                    <m:r>
                      <a:rPr lang="en-US" sz="1800" b="1" i="1" smtClean="0">
                        <a:solidFill>
                          <a:srgbClr val="008080"/>
                        </a:solidFill>
                        <a:effectLst>
                          <a:outerShdw blurRad="38100" dist="38100" dir="2700000" algn="tl">
                            <a:srgbClr val="000000">
                              <a:alpha val="43137"/>
                            </a:srgbClr>
                          </a:outerShdw>
                        </a:effectLst>
                        <a:latin typeface="Cambria Math" panose="02040503050406030204" pitchFamily="18" charset="0"/>
                        <a:cs typeface="Narkisim" panose="020E0502050101010101" pitchFamily="34" charset="-79"/>
                      </a:rPr>
                      <m:t>𝒄</m:t>
                    </m:r>
                  </m:oMath>
                </a14:m>
                <a:r>
                  <a:rPr lang="he-IL" sz="1800" dirty="0">
                    <a:solidFill>
                      <a:srgbClr val="008080"/>
                    </a:solidFill>
                    <a:latin typeface="Narkisim" panose="020E0502050101010101" pitchFamily="34" charset="-79"/>
                    <a:cs typeface="Narkisim" panose="020E0502050101010101" pitchFamily="34" charset="-79"/>
                  </a:rPr>
                  <a:t> ובאמצעות </a:t>
                </a:r>
                <a14:m>
                  <m:oMath xmlns:m="http://schemas.openxmlformats.org/officeDocument/2006/math">
                    <m:r>
                      <a:rPr lang="en-US" sz="1800" b="1" i="1" smtClean="0">
                        <a:solidFill>
                          <a:srgbClr val="008080"/>
                        </a:solidFill>
                        <a:effectLst>
                          <a:outerShdw blurRad="38100" dist="38100" dir="2700000" algn="tl">
                            <a:srgbClr val="000000">
                              <a:alpha val="43137"/>
                            </a:srgbClr>
                          </a:outerShdw>
                        </a:effectLst>
                        <a:latin typeface="Cambria Math" panose="02040503050406030204" pitchFamily="18" charset="0"/>
                        <a:cs typeface="Narkisim" panose="020E0502050101010101" pitchFamily="34" charset="-79"/>
                      </a:rPr>
                      <m:t>𝒅</m:t>
                    </m:r>
                  </m:oMath>
                </a14:m>
                <a:r>
                  <a:rPr lang="he-IL" sz="1800" dirty="0">
                    <a:solidFill>
                      <a:srgbClr val="008080"/>
                    </a:solidFill>
                    <a:latin typeface="Narkisim" panose="020E0502050101010101" pitchFamily="34" charset="-79"/>
                    <a:cs typeface="Narkisim" panose="020E0502050101010101" pitchFamily="34" charset="-79"/>
                  </a:rPr>
                  <a:t> מפענח אותו ומקבל את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𝑚</m:t>
                    </m:r>
                  </m:oMath>
                </a14:m>
                <a:r>
                  <a:rPr lang="he-IL" sz="18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 אך כיצד בוב מייצר את המפתחות? כיצד אליס מצפינה את המסר וכיצד בוב מפענח? מדוע אם גורם זדוני מצליח לקבל את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𝑐</m:t>
                    </m:r>
                  </m:oMath>
                </a14:m>
                <a:r>
                  <a:rPr lang="he-IL" sz="1800" dirty="0">
                    <a:solidFill>
                      <a:srgbClr val="008080"/>
                    </a:solidFill>
                    <a:latin typeface="Narkisim" panose="020E0502050101010101" pitchFamily="34" charset="-79"/>
                    <a:cs typeface="Narkisim" panose="020E0502050101010101" pitchFamily="34" charset="-79"/>
                  </a:rPr>
                  <a:t> הוא אינו יכול לפענח ממנו את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𝑚</m:t>
                    </m:r>
                  </m:oMath>
                </a14:m>
                <a:r>
                  <a:rPr lang="he-IL" sz="1800" dirty="0">
                    <a:solidFill>
                      <a:srgbClr val="008080"/>
                    </a:solidFill>
                    <a:latin typeface="Narkisim" panose="020E0502050101010101" pitchFamily="34" charset="-79"/>
                    <a:cs typeface="Narkisim" panose="020E0502050101010101" pitchFamily="34" charset="-79"/>
                  </a:rPr>
                  <a:t> ובוב כן?  בשביל לענות על שאלות אלו, יש צורך באלגוריתם</a:t>
                </a:r>
                <a:r>
                  <a:rPr lang="en-US" sz="1800" dirty="0">
                    <a:solidFill>
                      <a:srgbClr val="008080"/>
                    </a:solidFill>
                    <a:latin typeface="Narkisim" panose="020E0502050101010101" pitchFamily="34" charset="-79"/>
                    <a:cs typeface="Narkisim" panose="020E0502050101010101" pitchFamily="34" charset="-79"/>
                  </a:rPr>
                  <a:t> </a:t>
                </a:r>
                <a:r>
                  <a:rPr lang="he-IL" sz="1800" dirty="0">
                    <a:solidFill>
                      <a:srgbClr val="008080"/>
                    </a:solidFill>
                    <a:latin typeface="Narkisim" panose="020E0502050101010101" pitchFamily="34" charset="-79"/>
                    <a:cs typeface="Narkisim" panose="020E0502050101010101" pitchFamily="34" charset="-79"/>
                  </a:rPr>
                  <a:t>(מימוש) להצפנה א-סימטרית, כלומר צופן המממש את השיטה הזו. הצופן המפורסם, המשומש ביותר, והא-סימטרי הראשון, הוא </a:t>
                </a:r>
                <a:r>
                  <a:rPr lang="en-US" sz="1800" dirty="0">
                    <a:solidFill>
                      <a:srgbClr val="008080"/>
                    </a:solidFill>
                    <a:latin typeface="Narkisim" panose="020E0502050101010101" pitchFamily="34" charset="-79"/>
                    <a:cs typeface="Narkisim" panose="020E0502050101010101" pitchFamily="34" charset="-79"/>
                  </a:rPr>
                  <a:t>RSA</a:t>
                </a:r>
                <a:r>
                  <a:rPr lang="he-IL" sz="1800" dirty="0">
                    <a:solidFill>
                      <a:srgbClr val="008080"/>
                    </a:solidFill>
                    <a:latin typeface="Narkisim" panose="020E0502050101010101" pitchFamily="34" charset="-79"/>
                    <a:cs typeface="Narkisim" panose="020E0502050101010101" pitchFamily="34" charset="-79"/>
                  </a:rPr>
                  <a:t> אשר כמובן נותן מענה לכל השאלות, ואותו בחרתי לממש בפרויקט זה.</a:t>
                </a:r>
                <a:endParaRPr lang="he-IL" sz="2000" dirty="0">
                  <a:solidFill>
                    <a:srgbClr val="008080"/>
                  </a:solidFill>
                  <a:latin typeface="Narkisim" panose="020E0502050101010101" pitchFamily="34" charset="-79"/>
                  <a:cs typeface="Narkisim" panose="020E0502050101010101" pitchFamily="34" charset="-79"/>
                </a:endParaRPr>
              </a:p>
              <a:p>
                <a:pPr marL="0" indent="0" algn="just">
                  <a:buSzPct val="100000"/>
                  <a:buNone/>
                </a:pPr>
                <a:endParaRPr lang="he-IL" sz="2000" dirty="0">
                  <a:solidFill>
                    <a:srgbClr val="008080"/>
                  </a:solidFill>
                  <a:latin typeface="Narkisim" panose="020E0502050101010101" pitchFamily="34" charset="-79"/>
                  <a:cs typeface="Narkisim" panose="020E0502050101010101" pitchFamily="34" charset="-79"/>
                </a:endParaRPr>
              </a:p>
            </p:txBody>
          </p:sp>
        </mc:Choice>
        <mc:Fallback xmlns="">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90746" y="1666568"/>
                <a:ext cx="11810508" cy="5191432"/>
              </a:xfrm>
              <a:blipFill>
                <a:blip r:embed="rId3"/>
                <a:stretch>
                  <a:fillRect l="-929" t="-1291"/>
                </a:stretch>
              </a:blipFill>
            </p:spPr>
            <p:txBody>
              <a:bodyPr/>
              <a:lstStyle/>
              <a:p>
                <a:r>
                  <a:rPr lang="he-IL">
                    <a:noFill/>
                  </a:rPr>
                  <a:t> </a:t>
                </a:r>
              </a:p>
            </p:txBody>
          </p:sp>
        </mc:Fallback>
      </mc:AlternateContent>
      <p:pic>
        <p:nvPicPr>
          <p:cNvPr id="2052" name="Picture 4" descr="All You Need to Know About Asymmetric Encryption">
            <a:extLst>
              <a:ext uri="{FF2B5EF4-FFF2-40B4-BE49-F238E27FC236}">
                <a16:creationId xmlns:a16="http://schemas.microsoft.com/office/drawing/2014/main" id="{B125B27F-92F7-BA86-3198-C548E15184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670" y="3751990"/>
            <a:ext cx="5495283" cy="26517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88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8849" y="643030"/>
            <a:ext cx="12183151" cy="784614"/>
          </a:xfrm>
        </p:spPr>
        <p:txBody>
          <a:bodyPr>
            <a:normAutofit/>
          </a:bodyPr>
          <a:lstStyle/>
          <a:p>
            <a:pPr algn="ct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רקע מתמטי לפרויקט – תורת המספרים</a:t>
            </a: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90746" y="1666568"/>
                <a:ext cx="11810508" cy="5191432"/>
              </a:xfrm>
            </p:spPr>
            <p:txBody>
              <a:bodyPr numCol="1" spcCol="288000">
                <a:normAutofit/>
              </a:bodyPr>
              <a:lstStyle/>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לפני שאתחיל לתאר את השיטה, אתן מעט רקע מתמטי </a:t>
                </a:r>
                <a:r>
                  <a:rPr lang="he-IL" sz="1800" dirty="0" err="1">
                    <a:solidFill>
                      <a:srgbClr val="008080"/>
                    </a:solidFill>
                    <a:latin typeface="Narkisim" panose="020E0502050101010101" pitchFamily="34" charset="-79"/>
                    <a:cs typeface="Narkisim" panose="020E0502050101010101" pitchFamily="34" charset="-79"/>
                  </a:rPr>
                  <a:t>אלייה</a:t>
                </a:r>
                <a:r>
                  <a:rPr lang="he-IL" sz="18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המחלק המשותף המקסימלי של שני מספרים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𝑎</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𝑏</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ℕ</m:t>
                    </m:r>
                  </m:oMath>
                </a14:m>
                <a:r>
                  <a:rPr lang="he-IL" sz="1800" dirty="0">
                    <a:solidFill>
                      <a:srgbClr val="008080"/>
                    </a:solidFill>
                    <a:latin typeface="Narkisim" panose="020E0502050101010101" pitchFamily="34" charset="-79"/>
                    <a:cs typeface="Narkisim" panose="020E0502050101010101" pitchFamily="34" charset="-79"/>
                  </a:rPr>
                  <a:t> מסומן </a:t>
                </a:r>
                <a14:m>
                  <m:oMath xmlns:m="http://schemas.openxmlformats.org/officeDocument/2006/math">
                    <m:r>
                      <m:rPr>
                        <m:sty m:val="p"/>
                      </m:rPr>
                      <a:rPr lang="en-US" sz="1800" b="0" i="1" dirty="0" smtClean="0">
                        <a:solidFill>
                          <a:srgbClr val="008080"/>
                        </a:solidFill>
                        <a:latin typeface="Cambria Math" panose="02040503050406030204" pitchFamily="18" charset="0"/>
                        <a:cs typeface="Narkisim" panose="020E0502050101010101" pitchFamily="34" charset="-79"/>
                      </a:rPr>
                      <m:t>gcd</m:t>
                    </m:r>
                    <m:r>
                      <a:rPr lang="en-US" sz="1800" b="0" i="1" dirty="0" smtClean="0">
                        <a:solidFill>
                          <a:srgbClr val="008080"/>
                        </a:solidFill>
                        <a:latin typeface="Cambria Math" panose="02040503050406030204" pitchFamily="18" charset="0"/>
                        <a:cs typeface="Narkisim" panose="020E0502050101010101" pitchFamily="34" charset="-79"/>
                      </a:rPr>
                      <m:t>⁡(</m:t>
                    </m:r>
                    <m:r>
                      <a:rPr lang="en-US" sz="1800" b="0" i="1" dirty="0" err="1" smtClean="0">
                        <a:solidFill>
                          <a:srgbClr val="008080"/>
                        </a:solidFill>
                        <a:latin typeface="Cambria Math" panose="02040503050406030204" pitchFamily="18" charset="0"/>
                        <a:cs typeface="Narkisim" panose="020E0502050101010101" pitchFamily="34" charset="-79"/>
                      </a:rPr>
                      <m:t>𝑎</m:t>
                    </m:r>
                    <m:r>
                      <a:rPr lang="en-US" sz="1800" b="0" i="1" dirty="0" err="1" smtClean="0">
                        <a:solidFill>
                          <a:srgbClr val="008080"/>
                        </a:solidFill>
                        <a:latin typeface="Cambria Math" panose="02040503050406030204" pitchFamily="18" charset="0"/>
                        <a:cs typeface="Narkisim" panose="020E0502050101010101" pitchFamily="34" charset="-79"/>
                      </a:rPr>
                      <m:t>,</m:t>
                    </m:r>
                    <m:r>
                      <a:rPr lang="en-US" sz="1800" b="0" i="1" dirty="0" err="1" smtClean="0">
                        <a:solidFill>
                          <a:srgbClr val="008080"/>
                        </a:solidFill>
                        <a:latin typeface="Cambria Math" panose="02040503050406030204" pitchFamily="18" charset="0"/>
                        <a:cs typeface="Narkisim" panose="020E0502050101010101" pitchFamily="34" charset="-79"/>
                      </a:rPr>
                      <m:t>𝑏</m:t>
                    </m:r>
                    <m:r>
                      <a:rPr lang="en-US" sz="1800" b="0" i="1" dirty="0" smtClean="0">
                        <a:solidFill>
                          <a:srgbClr val="008080"/>
                        </a:solidFill>
                        <a:latin typeface="Cambria Math" panose="02040503050406030204" pitchFamily="18" charset="0"/>
                        <a:cs typeface="Narkisim" panose="020E0502050101010101" pitchFamily="34" charset="-79"/>
                      </a:rPr>
                      <m:t>)</m:t>
                    </m:r>
                    <m:r>
                      <a:rPr lang="he-IL" sz="1800" i="1" dirty="0" smtClean="0">
                        <a:solidFill>
                          <a:srgbClr val="008080"/>
                        </a:solidFill>
                        <a:latin typeface="Cambria Math" panose="02040503050406030204" pitchFamily="18" charset="0"/>
                        <a:cs typeface="Narkisim" panose="020E0502050101010101" pitchFamily="34" charset="-79"/>
                      </a:rPr>
                      <m:t> </m:t>
                    </m:r>
                  </m:oMath>
                </a14:m>
                <a:r>
                  <a:rPr lang="he-IL" sz="1800" dirty="0">
                    <a:solidFill>
                      <a:srgbClr val="008080"/>
                    </a:solidFill>
                    <a:latin typeface="Narkisim" panose="020E0502050101010101" pitchFamily="34" charset="-79"/>
                    <a:cs typeface="Narkisim" panose="020E0502050101010101" pitchFamily="34" charset="-79"/>
                  </a:rPr>
                  <a:t> ומוגדר כך: </a:t>
                </a:r>
                <a14:m>
                  <m:oMath xmlns:m="http://schemas.openxmlformats.org/officeDocument/2006/math">
                    <m:func>
                      <m:funcPr>
                        <m:ctrlPr>
                          <a:rPr lang="en-US" sz="1800" b="0" i="1" smtClean="0">
                            <a:solidFill>
                              <a:srgbClr val="008080"/>
                            </a:solidFill>
                            <a:latin typeface="Cambria Math" panose="02040503050406030204" pitchFamily="18" charset="0"/>
                            <a:cs typeface="Narkisim" panose="020E0502050101010101" pitchFamily="34" charset="-79"/>
                          </a:rPr>
                        </m:ctrlPr>
                      </m:funcPr>
                      <m:fName>
                        <m:r>
                          <m:rPr>
                            <m:sty m:val="p"/>
                          </m:rPr>
                          <a:rPr lang="en-US" sz="1800" b="0" i="0" smtClean="0">
                            <a:solidFill>
                              <a:srgbClr val="008080"/>
                            </a:solidFill>
                            <a:latin typeface="Cambria Math" panose="02040503050406030204" pitchFamily="18" charset="0"/>
                            <a:cs typeface="Narkisim" panose="020E0502050101010101" pitchFamily="34" charset="-79"/>
                          </a:rPr>
                          <m:t>gcd</m:t>
                        </m:r>
                      </m:fName>
                      <m:e>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𝑎</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𝑏</m:t>
                            </m:r>
                          </m:e>
                        </m:d>
                      </m:e>
                    </m:func>
                    <m:r>
                      <a:rPr lang="en-US" sz="1800" b="0" i="1" smtClean="0">
                        <a:solidFill>
                          <a:srgbClr val="008080"/>
                        </a:solidFill>
                        <a:latin typeface="Cambria Math" panose="02040503050406030204" pitchFamily="18" charset="0"/>
                        <a:cs typeface="Narkisim" panose="020E0502050101010101" pitchFamily="34" charset="-79"/>
                      </a:rPr>
                      <m:t>:=</m:t>
                    </m:r>
                    <m:r>
                      <m:rPr>
                        <m:sty m:val="p"/>
                      </m:rPr>
                      <a:rPr lang="en-US" sz="1800" b="0" i="0" smtClean="0">
                        <a:solidFill>
                          <a:srgbClr val="008080"/>
                        </a:solidFill>
                        <a:latin typeface="Cambria Math" panose="02040503050406030204" pitchFamily="18" charset="0"/>
                        <a:cs typeface="Narkisim" panose="020E0502050101010101" pitchFamily="34" charset="-79"/>
                      </a:rPr>
                      <m:t>max</m:t>
                    </m:r>
                    <m:r>
                      <a:rPr lang="en-US" sz="1800" b="0" i="0" smtClean="0">
                        <a:solidFill>
                          <a:srgbClr val="008080"/>
                        </a:solidFill>
                        <a:latin typeface="Cambria Math" panose="02040503050406030204" pitchFamily="18" charset="0"/>
                        <a:cs typeface="Narkisim" panose="020E0502050101010101" pitchFamily="34" charset="-79"/>
                      </a:rPr>
                      <m:t>{</m:t>
                    </m:r>
                    <m:r>
                      <m:rPr>
                        <m:sty m:val="p"/>
                      </m:rPr>
                      <a:rPr lang="en-US" sz="1800" b="0" i="0" smtClean="0">
                        <a:solidFill>
                          <a:srgbClr val="008080"/>
                        </a:solidFill>
                        <a:latin typeface="Cambria Math" panose="02040503050406030204" pitchFamily="18" charset="0"/>
                        <a:cs typeface="Narkisim" panose="020E0502050101010101" pitchFamily="34" charset="-79"/>
                      </a:rPr>
                      <m:t>n</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ℕ</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𝑛</m:t>
                    </m:r>
                    <m:d>
                      <m:dPr>
                        <m:begChr m:val="|"/>
                        <m:endChr m:val="|"/>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𝑎</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ea typeface="Cambria Math" panose="02040503050406030204" pitchFamily="18" charset="0"/>
                            <a:cs typeface="Narkisim" panose="020E0502050101010101" pitchFamily="34" charset="-79"/>
                          </a:rPr>
                          <m:t>𝑛</m:t>
                        </m:r>
                      </m:e>
                    </m:d>
                    <m:r>
                      <a:rPr lang="en-US" sz="1800" b="0" i="1" smtClean="0">
                        <a:solidFill>
                          <a:srgbClr val="008080"/>
                        </a:solidFill>
                        <a:latin typeface="Cambria Math" panose="02040503050406030204" pitchFamily="18" charset="0"/>
                        <a:ea typeface="Cambria Math" panose="02040503050406030204" pitchFamily="18" charset="0"/>
                        <a:cs typeface="Narkisim" panose="020E0502050101010101" pitchFamily="34" charset="-79"/>
                      </a:rPr>
                      <m:t>𝑏</m:t>
                    </m:r>
                    <m:r>
                      <a:rPr lang="en-US" sz="1800" b="0" i="1" smtClean="0">
                        <a:solidFill>
                          <a:srgbClr val="008080"/>
                        </a:solidFill>
                        <a:latin typeface="Cambria Math" panose="02040503050406030204" pitchFamily="18" charset="0"/>
                        <a:ea typeface="Cambria Math" panose="02040503050406030204" pitchFamily="18" charset="0"/>
                        <a:cs typeface="Narkisim" panose="020E0502050101010101" pitchFamily="34" charset="-79"/>
                      </a:rPr>
                      <m:t>}</m:t>
                    </m:r>
                  </m:oMath>
                </a14:m>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 הפונקציה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𝜙</m:t>
                    </m:r>
                  </m:oMath>
                </a14:m>
                <a:r>
                  <a:rPr lang="he-IL" sz="1800" dirty="0">
                    <a:solidFill>
                      <a:srgbClr val="008080"/>
                    </a:solidFill>
                    <a:latin typeface="Narkisim" panose="020E0502050101010101" pitchFamily="34" charset="-79"/>
                    <a:cs typeface="Narkisim" panose="020E0502050101010101" pitchFamily="34" charset="-79"/>
                  </a:rPr>
                  <a:t> של </a:t>
                </a:r>
                <a:r>
                  <a:rPr lang="he-IL" sz="1800" dirty="0" err="1">
                    <a:solidFill>
                      <a:srgbClr val="008080"/>
                    </a:solidFill>
                    <a:latin typeface="Narkisim" panose="020E0502050101010101" pitchFamily="34" charset="-79"/>
                    <a:cs typeface="Narkisim" panose="020E0502050101010101" pitchFamily="34" charset="-79"/>
                  </a:rPr>
                  <a:t>איולר</a:t>
                </a:r>
                <a:r>
                  <a:rPr lang="he-IL" sz="1800" dirty="0">
                    <a:solidFill>
                      <a:srgbClr val="008080"/>
                    </a:solidFill>
                    <a:latin typeface="Narkisim" panose="020E0502050101010101" pitchFamily="34" charset="-79"/>
                    <a:cs typeface="Narkisim" panose="020E0502050101010101" pitchFamily="34" charset="-79"/>
                  </a:rPr>
                  <a:t> היא פונקציה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𝜙</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ℕ</m:t>
                    </m:r>
                    <m:r>
                      <a:rPr lang="en-US" sz="1800" b="0" i="1" smtClean="0">
                        <a:solidFill>
                          <a:srgbClr val="008080"/>
                        </a:solidFill>
                        <a:latin typeface="Cambria Math" panose="02040503050406030204" pitchFamily="18" charset="0"/>
                        <a:cs typeface="Narkisim" panose="020E0502050101010101" pitchFamily="34" charset="-79"/>
                      </a:rPr>
                      <m:t>−</m:t>
                    </m:r>
                    <m:d>
                      <m:dPr>
                        <m:begChr m:val="{"/>
                        <m:endChr m:val="}"/>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0</m:t>
                        </m:r>
                      </m:e>
                    </m:d>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ea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ℕ</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0</m:t>
                    </m:r>
                    <m:r>
                      <a:rPr lang="en-US" sz="1800" b="0" i="1" smtClean="0">
                        <a:solidFill>
                          <a:srgbClr val="008080"/>
                        </a:solidFill>
                        <a:latin typeface="Cambria Math" panose="02040503050406030204" pitchFamily="18" charset="0"/>
                        <a:cs typeface="Narkisim" panose="020E0502050101010101" pitchFamily="34" charset="-79"/>
                      </a:rPr>
                      <m:t>}</m:t>
                    </m:r>
                  </m:oMath>
                </a14:m>
                <a:r>
                  <a:rPr lang="en-US" sz="1800" dirty="0">
                    <a:solidFill>
                      <a:srgbClr val="008080"/>
                    </a:solidFill>
                    <a:latin typeface="Narkisim" panose="020E0502050101010101" pitchFamily="34" charset="-79"/>
                    <a:cs typeface="Narkisim" panose="020E0502050101010101" pitchFamily="34" charset="-79"/>
                  </a:rPr>
                  <a:t> </a:t>
                </a:r>
                <a:r>
                  <a:rPr lang="he-IL" sz="1800" dirty="0">
                    <a:solidFill>
                      <a:srgbClr val="008080"/>
                    </a:solidFill>
                    <a:latin typeface="Narkisim" panose="020E0502050101010101" pitchFamily="34" charset="-79"/>
                    <a:cs typeface="Narkisim" panose="020E0502050101010101" pitchFamily="34" charset="-79"/>
                  </a:rPr>
                  <a:t>  המוגדרת כך:</a:t>
                </a:r>
                <a:r>
                  <a:rPr lang="en-US" sz="1800" dirty="0">
                    <a:solidFill>
                      <a:srgbClr val="008080"/>
                    </a:solidFill>
                    <a:latin typeface="Narkisim" panose="020E0502050101010101" pitchFamily="34" charset="-79"/>
                    <a:cs typeface="Narkisim" panose="020E0502050101010101" pitchFamily="34" charset="-79"/>
                  </a:rPr>
                  <a:t> </a:t>
                </a:r>
                <a:r>
                  <a:rPr lang="he-IL" sz="1800" dirty="0">
                    <a:solidFill>
                      <a:srgbClr val="008080"/>
                    </a:solidFill>
                    <a:latin typeface="Narkisim" panose="020E0502050101010101" pitchFamily="34" charset="-79"/>
                    <a:cs typeface="Narkisim" panose="020E0502050101010101" pitchFamily="34" charset="-79"/>
                  </a:rPr>
                  <a:t>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𝜙</m:t>
                    </m:r>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𝑛</m:t>
                        </m:r>
                      </m:e>
                    </m:d>
                    <m:r>
                      <a:rPr lang="en-US" sz="1800" b="0" i="1" smtClean="0">
                        <a:solidFill>
                          <a:srgbClr val="008080"/>
                        </a:solidFill>
                        <a:latin typeface="Cambria Math" panose="02040503050406030204" pitchFamily="18" charset="0"/>
                        <a:cs typeface="Narkisim" panose="020E0502050101010101" pitchFamily="34" charset="-79"/>
                      </a:rPr>
                      <m:t>=|</m:t>
                    </m:r>
                    <m:d>
                      <m:dPr>
                        <m:begChr m:val="{"/>
                        <m:endChr m:val="}"/>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𝑎</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ℕ</m:t>
                        </m:r>
                        <m:r>
                          <a:rPr lang="en-US" sz="1800" b="0" i="1" smtClean="0">
                            <a:solidFill>
                              <a:srgbClr val="008080"/>
                            </a:solidFill>
                            <a:latin typeface="Cambria Math" panose="02040503050406030204" pitchFamily="18" charset="0"/>
                            <a:cs typeface="Narkisim" panose="020E0502050101010101" pitchFamily="34" charset="-79"/>
                          </a:rPr>
                          <m:t>−</m:t>
                        </m:r>
                        <m:d>
                          <m:dPr>
                            <m:begChr m:val="{"/>
                            <m:endChr m:val="}"/>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0</m:t>
                            </m:r>
                          </m:e>
                        </m:d>
                        <m:r>
                          <a:rPr lang="en-US" sz="1800" b="0" i="1" smtClean="0">
                            <a:solidFill>
                              <a:srgbClr val="008080"/>
                            </a:solidFill>
                            <a:latin typeface="Cambria Math" panose="02040503050406030204" pitchFamily="18" charset="0"/>
                            <a:cs typeface="Narkisim" panose="020E0502050101010101" pitchFamily="34" charset="-79"/>
                          </a:rPr>
                          <m:t>: </m:t>
                        </m:r>
                        <m:func>
                          <m:funcPr>
                            <m:ctrlPr>
                              <a:rPr lang="en-US" sz="1800" b="0" i="1" smtClean="0">
                                <a:solidFill>
                                  <a:srgbClr val="008080"/>
                                </a:solidFill>
                                <a:latin typeface="Cambria Math" panose="02040503050406030204" pitchFamily="18" charset="0"/>
                                <a:cs typeface="Narkisim" panose="020E0502050101010101" pitchFamily="34" charset="-79"/>
                              </a:rPr>
                            </m:ctrlPr>
                          </m:funcPr>
                          <m:fName>
                            <m:r>
                              <m:rPr>
                                <m:sty m:val="p"/>
                              </m:rPr>
                              <a:rPr lang="en-US" sz="1800" b="0" i="0" smtClean="0">
                                <a:solidFill>
                                  <a:srgbClr val="008080"/>
                                </a:solidFill>
                                <a:latin typeface="Cambria Math" panose="02040503050406030204" pitchFamily="18" charset="0"/>
                                <a:cs typeface="Narkisim" panose="020E0502050101010101" pitchFamily="34" charset="-79"/>
                              </a:rPr>
                              <m:t>gcd</m:t>
                            </m:r>
                          </m:fName>
                          <m:e>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𝑎</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𝑛</m:t>
                                </m:r>
                              </m:e>
                            </m:d>
                          </m:e>
                        </m:func>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1</m:t>
                        </m:r>
                      </m:e>
                    </m:d>
                    <m:r>
                      <a:rPr lang="en-US" sz="1800" b="0" i="1" smtClean="0">
                        <a:solidFill>
                          <a:srgbClr val="008080"/>
                        </a:solidFill>
                        <a:latin typeface="Cambria Math" panose="02040503050406030204" pitchFamily="18" charset="0"/>
                        <a:cs typeface="Narkisim" panose="020E0502050101010101" pitchFamily="34" charset="-79"/>
                      </a:rPr>
                      <m:t>|</m:t>
                    </m:r>
                  </m:oMath>
                </a14:m>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בנוסף, הפונקציה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𝜙</m:t>
                    </m:r>
                  </m:oMath>
                </a14:m>
                <a:r>
                  <a:rPr lang="he-IL" sz="1800" dirty="0">
                    <a:solidFill>
                      <a:srgbClr val="008080"/>
                    </a:solidFill>
                    <a:latin typeface="Narkisim" panose="020E0502050101010101" pitchFamily="34" charset="-79"/>
                    <a:cs typeface="Narkisim" panose="020E0502050101010101" pitchFamily="34" charset="-79"/>
                  </a:rPr>
                  <a:t> של </a:t>
                </a:r>
                <a:r>
                  <a:rPr lang="he-IL" sz="1800" dirty="0" err="1">
                    <a:solidFill>
                      <a:srgbClr val="008080"/>
                    </a:solidFill>
                    <a:latin typeface="Narkisim" panose="020E0502050101010101" pitchFamily="34" charset="-79"/>
                    <a:cs typeface="Narkisim" panose="020E0502050101010101" pitchFamily="34" charset="-79"/>
                  </a:rPr>
                  <a:t>איולר</a:t>
                </a:r>
                <a:r>
                  <a:rPr lang="he-IL" sz="1800" dirty="0">
                    <a:solidFill>
                      <a:srgbClr val="008080"/>
                    </a:solidFill>
                    <a:latin typeface="Narkisim" panose="020E0502050101010101" pitchFamily="34" charset="-79"/>
                    <a:cs typeface="Narkisim" panose="020E0502050101010101" pitchFamily="34" charset="-79"/>
                  </a:rPr>
                  <a:t> מקיימת את התכונות הבאות:</a:t>
                </a:r>
              </a:p>
              <a:p>
                <a:pPr marL="800100" lvl="1" indent="-342900" algn="just">
                  <a:buSzPct val="100000"/>
                  <a:buFont typeface="+mj-lt"/>
                  <a:buAutoNum type="arabicPeriod"/>
                </a:pP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𝑝</m:t>
                    </m:r>
                    <m: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𝑖𝑠</m:t>
                    </m:r>
                    <m: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𝑝𝑟𝑖𝑚𝑒</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𝜙</m:t>
                    </m:r>
                    <m:d>
                      <m:dPr>
                        <m:ctrlPr>
                          <a:rPr lang="en-US" sz="1600" b="0" i="1" smtClean="0">
                            <a:solidFill>
                              <a:srgbClr val="008080"/>
                            </a:solidFill>
                            <a:latin typeface="Cambria Math" panose="02040503050406030204" pitchFamily="18" charset="0"/>
                            <a:cs typeface="Narkisim" panose="020E0502050101010101" pitchFamily="34" charset="-79"/>
                          </a:rPr>
                        </m:ctrlPr>
                      </m:dPr>
                      <m:e>
                        <m:r>
                          <a:rPr lang="en-US" sz="1600" b="0" i="1" smtClean="0">
                            <a:solidFill>
                              <a:srgbClr val="008080"/>
                            </a:solidFill>
                            <a:latin typeface="Cambria Math" panose="02040503050406030204" pitchFamily="18" charset="0"/>
                            <a:cs typeface="Narkisim" panose="020E0502050101010101" pitchFamily="34" charset="-79"/>
                          </a:rPr>
                          <m:t>𝑝</m:t>
                        </m:r>
                      </m:e>
                    </m:d>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𝑝</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1</m:t>
                    </m:r>
                  </m:oMath>
                </a14:m>
                <a:r>
                  <a:rPr lang="he-IL" sz="1600" i="1" dirty="0">
                    <a:solidFill>
                      <a:srgbClr val="008080"/>
                    </a:solidFill>
                    <a:latin typeface="Narkisim" panose="020E0502050101010101" pitchFamily="34" charset="-79"/>
                    <a:cs typeface="Narkisim" panose="020E0502050101010101" pitchFamily="34" charset="-79"/>
                  </a:rPr>
                  <a:t>.</a:t>
                </a:r>
              </a:p>
              <a:p>
                <a:pPr marL="800100" lvl="1" indent="-342900" algn="just">
                  <a:buSzPct val="100000"/>
                  <a:buFont typeface="+mj-lt"/>
                  <a:buAutoNum type="arabicPeriod"/>
                </a:pPr>
                <a14:m>
                  <m:oMath xmlns:m="http://schemas.openxmlformats.org/officeDocument/2006/math">
                    <m:func>
                      <m:funcPr>
                        <m:ctrlPr>
                          <a:rPr lang="en-US" sz="1600" b="0" i="1" smtClean="0">
                            <a:solidFill>
                              <a:srgbClr val="008080"/>
                            </a:solidFill>
                            <a:latin typeface="Cambria Math" panose="02040503050406030204" pitchFamily="18" charset="0"/>
                            <a:cs typeface="Narkisim" panose="020E0502050101010101" pitchFamily="34" charset="-79"/>
                          </a:rPr>
                        </m:ctrlPr>
                      </m:funcPr>
                      <m:fName>
                        <m:r>
                          <a:rPr lang="en-US" sz="1600" b="0" i="1" smtClean="0">
                            <a:solidFill>
                              <a:srgbClr val="008080"/>
                            </a:solidFill>
                            <a:latin typeface="Cambria Math" panose="02040503050406030204" pitchFamily="18" charset="0"/>
                            <a:cs typeface="Narkisim" panose="020E0502050101010101" pitchFamily="34" charset="-79"/>
                          </a:rPr>
                          <m:t>𝑔𝑐𝑑</m:t>
                        </m:r>
                      </m:fName>
                      <m:e>
                        <m:d>
                          <m:dPr>
                            <m:ctrlPr>
                              <a:rPr lang="en-US" sz="1600" b="0" i="1" smtClean="0">
                                <a:solidFill>
                                  <a:srgbClr val="008080"/>
                                </a:solidFill>
                                <a:latin typeface="Cambria Math" panose="02040503050406030204" pitchFamily="18" charset="0"/>
                                <a:cs typeface="Narkisim" panose="020E0502050101010101" pitchFamily="34" charset="-79"/>
                              </a:rPr>
                            </m:ctrlPr>
                          </m:dPr>
                          <m:e>
                            <m:r>
                              <a:rPr lang="en-US" sz="1600" b="0" i="1" smtClean="0">
                                <a:solidFill>
                                  <a:srgbClr val="008080"/>
                                </a:solidFill>
                                <a:latin typeface="Cambria Math" panose="02040503050406030204" pitchFamily="18" charset="0"/>
                                <a:cs typeface="Narkisim" panose="020E0502050101010101" pitchFamily="34" charset="-79"/>
                              </a:rPr>
                              <m:t>𝑝</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𝑞</m:t>
                            </m:r>
                          </m:e>
                        </m:d>
                      </m:e>
                    </m:func>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1</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𝜙</m:t>
                    </m:r>
                    <m:d>
                      <m:dPr>
                        <m:ctrlPr>
                          <a:rPr lang="en-US" sz="1600" b="0" i="1" smtClean="0">
                            <a:solidFill>
                              <a:srgbClr val="008080"/>
                            </a:solidFill>
                            <a:latin typeface="Cambria Math" panose="02040503050406030204" pitchFamily="18" charset="0"/>
                            <a:cs typeface="Narkisim" panose="020E0502050101010101" pitchFamily="34" charset="-79"/>
                          </a:rPr>
                        </m:ctrlPr>
                      </m:dPr>
                      <m:e>
                        <m:r>
                          <a:rPr lang="en-US" sz="1600" b="0" i="1" smtClean="0">
                            <a:solidFill>
                              <a:srgbClr val="008080"/>
                            </a:solidFill>
                            <a:latin typeface="Cambria Math" panose="02040503050406030204" pitchFamily="18" charset="0"/>
                            <a:cs typeface="Narkisim" panose="020E0502050101010101" pitchFamily="34" charset="-79"/>
                          </a:rPr>
                          <m:t>𝑝</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𝑞</m:t>
                        </m:r>
                      </m:e>
                    </m:d>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𝜙</m:t>
                    </m:r>
                    <m:d>
                      <m:dPr>
                        <m:ctrlPr>
                          <a:rPr lang="en-US" sz="1600" b="0" i="1" smtClean="0">
                            <a:solidFill>
                              <a:srgbClr val="008080"/>
                            </a:solidFill>
                            <a:latin typeface="Cambria Math" panose="02040503050406030204" pitchFamily="18" charset="0"/>
                            <a:cs typeface="Narkisim" panose="020E0502050101010101" pitchFamily="34" charset="-79"/>
                          </a:rPr>
                        </m:ctrlPr>
                      </m:dPr>
                      <m:e>
                        <m:r>
                          <a:rPr lang="en-US" sz="1600" b="0" i="1" smtClean="0">
                            <a:solidFill>
                              <a:srgbClr val="008080"/>
                            </a:solidFill>
                            <a:latin typeface="Cambria Math" panose="02040503050406030204" pitchFamily="18" charset="0"/>
                            <a:cs typeface="Narkisim" panose="020E0502050101010101" pitchFamily="34" charset="-79"/>
                          </a:rPr>
                          <m:t>𝑝</m:t>
                        </m:r>
                      </m:e>
                    </m:d>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𝜙</m:t>
                    </m:r>
                    <m:d>
                      <m:dPr>
                        <m:ctrlPr>
                          <a:rPr lang="en-US" sz="1600" b="0" i="1" smtClean="0">
                            <a:solidFill>
                              <a:srgbClr val="008080"/>
                            </a:solidFill>
                            <a:latin typeface="Cambria Math" panose="02040503050406030204" pitchFamily="18" charset="0"/>
                            <a:cs typeface="Narkisim" panose="020E0502050101010101" pitchFamily="34" charset="-79"/>
                          </a:rPr>
                        </m:ctrlPr>
                      </m:dPr>
                      <m:e>
                        <m:r>
                          <a:rPr lang="en-US" sz="1600" b="0" i="1" smtClean="0">
                            <a:solidFill>
                              <a:srgbClr val="008080"/>
                            </a:solidFill>
                            <a:latin typeface="Cambria Math" panose="02040503050406030204" pitchFamily="18" charset="0"/>
                            <a:cs typeface="Narkisim" panose="020E0502050101010101" pitchFamily="34" charset="-79"/>
                          </a:rPr>
                          <m:t>𝑞</m:t>
                        </m:r>
                      </m:e>
                    </m:d>
                  </m:oMath>
                </a14:m>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p:txBody>
          </p:sp>
        </mc:Choice>
        <mc:Fallback>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90746" y="1666568"/>
                <a:ext cx="11810508" cy="5191432"/>
              </a:xfrm>
              <a:blipFill>
                <a:blip r:embed="rId3"/>
                <a:stretch>
                  <a:fillRect t="-939"/>
                </a:stretch>
              </a:blipFill>
            </p:spPr>
            <p:txBody>
              <a:bodyPr/>
              <a:lstStyle/>
              <a:p>
                <a:r>
                  <a:rPr lang="he-IL">
                    <a:noFill/>
                  </a:rPr>
                  <a:t> </a:t>
                </a:r>
              </a:p>
            </p:txBody>
          </p:sp>
        </mc:Fallback>
      </mc:AlternateContent>
      <p:pic>
        <p:nvPicPr>
          <p:cNvPr id="1026" name="Picture 2" descr="Leonhard Euler - Wikipedia">
            <a:extLst>
              <a:ext uri="{FF2B5EF4-FFF2-40B4-BE49-F238E27FC236}">
                <a16:creationId xmlns:a16="http://schemas.microsoft.com/office/drawing/2014/main" id="{BAACBD35-BCED-0D28-0AC6-0CD4034BC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083" y="2920180"/>
            <a:ext cx="2677931" cy="346159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028" name="Picture 4" descr="Real numbers don't cut it in the real world, this physicist argues">
            <a:extLst>
              <a:ext uri="{FF2B5EF4-FFF2-40B4-BE49-F238E27FC236}">
                <a16:creationId xmlns:a16="http://schemas.microsoft.com/office/drawing/2014/main" id="{7D420EB7-1AA6-AAAB-22BA-5C20DBBB0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491" y="3767352"/>
            <a:ext cx="4581822" cy="24476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222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8849" y="643030"/>
            <a:ext cx="12183151" cy="784614"/>
          </a:xfrm>
        </p:spPr>
        <p:txBody>
          <a:bodyPr>
            <a:normAutofit/>
          </a:bodyPr>
          <a:lstStyle/>
          <a:p>
            <a:pPr algn="ct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רקע מתמטי לפרויקט – תורת החבורות</a:t>
            </a: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3344934" y="1666568"/>
                <a:ext cx="8656319" cy="5191432"/>
              </a:xfrm>
            </p:spPr>
            <p:txBody>
              <a:bodyPr numCol="1" spcCol="288000">
                <a:normAutofit/>
              </a:bodyPr>
              <a:lstStyle/>
              <a:p>
                <a:pPr algn="just">
                  <a:buSzPct val="100000"/>
                  <a:buBlip>
                    <a:blip r:embed="rId2"/>
                  </a:buBlip>
                </a:pPr>
                <a:r>
                  <a:rPr lang="he-IL" sz="1800" dirty="0">
                    <a:solidFill>
                      <a:srgbClr val="008080"/>
                    </a:solidFill>
                  </a:rPr>
                  <a:t> </a:t>
                </a:r>
                <a:r>
                  <a:rPr lang="he-IL" sz="1800" dirty="0">
                    <a:solidFill>
                      <a:srgbClr val="008080"/>
                    </a:solidFill>
                    <a:latin typeface="Narkisim" panose="020E0502050101010101" pitchFamily="34" charset="-79"/>
                    <a:cs typeface="Narkisim" panose="020E0502050101010101" pitchFamily="34" charset="-79"/>
                  </a:rPr>
                  <a:t>חבורה היא מבנה המורכב מקבוצה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𝐴</m:t>
                    </m:r>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dirty="0">
                    <a:solidFill>
                      <a:srgbClr val="008080"/>
                    </a:solidFill>
                    <a:latin typeface="Narkisim" panose="020E0502050101010101" pitchFamily="34" charset="-79"/>
                    <a:cs typeface="Narkisim" panose="020E0502050101010101" pitchFamily="34" charset="-79"/>
                  </a:rPr>
                  <a:t> ופעולה בינארית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dirty="0">
                    <a:solidFill>
                      <a:srgbClr val="008080"/>
                    </a:solidFill>
                    <a:latin typeface="Narkisim" panose="020E0502050101010101" pitchFamily="34" charset="-79"/>
                    <a:cs typeface="Narkisim" panose="020E0502050101010101" pitchFamily="34" charset="-79"/>
                  </a:rPr>
                  <a:t> :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𝐺</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𝐴</m:t>
                    </m:r>
                    <m:r>
                      <a:rPr lang="en-US" sz="1800" b="0" i="1" smtClean="0">
                        <a:solidFill>
                          <a:srgbClr val="008080"/>
                        </a:solidFill>
                        <a:latin typeface="Cambria Math" panose="02040503050406030204" pitchFamily="18" charset="0"/>
                        <a:cs typeface="Narkisim" panose="020E0502050101010101" pitchFamily="34" charset="-79"/>
                      </a:rPr>
                      <m:t>, ⋅)</m:t>
                    </m:r>
                  </m:oMath>
                </a14:m>
                <a:r>
                  <a:rPr lang="he-IL" sz="1800" dirty="0">
                    <a:solidFill>
                      <a:srgbClr val="008080"/>
                    </a:solidFill>
                    <a:latin typeface="Narkisim" panose="020E0502050101010101" pitchFamily="34" charset="-79"/>
                    <a:cs typeface="Narkisim" panose="020E0502050101010101" pitchFamily="34" charset="-79"/>
                  </a:rPr>
                  <a:t> המקיים את התכונות הבאות:</a:t>
                </a:r>
              </a:p>
              <a:p>
                <a:pPr marL="800100" lvl="1" indent="-342900">
                  <a:buSzPct val="100000"/>
                  <a:buFont typeface="+mj-lt"/>
                  <a:buAutoNum type="arabicPeriod"/>
                </a:pPr>
                <a:r>
                  <a:rPr lang="he-IL" sz="1600" dirty="0">
                    <a:solidFill>
                      <a:srgbClr val="008080"/>
                    </a:solidFill>
                    <a:latin typeface="Narkisim" panose="020E0502050101010101" pitchFamily="34" charset="-79"/>
                    <a:cs typeface="Narkisim" panose="020E0502050101010101" pitchFamily="34" charset="-79"/>
                  </a:rPr>
                  <a:t>סגירות:  </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𝑥</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𝑦</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𝐴</m:t>
                    </m:r>
                    <m: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𝑥</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𝑦</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𝐴</m:t>
                    </m:r>
                  </m:oMath>
                </a14:m>
                <a:r>
                  <a:rPr lang="he-IL" sz="1600" dirty="0">
                    <a:solidFill>
                      <a:srgbClr val="008080"/>
                    </a:solidFill>
                    <a:latin typeface="Narkisim" panose="020E0502050101010101" pitchFamily="34" charset="-79"/>
                    <a:cs typeface="Narkisim" panose="020E0502050101010101" pitchFamily="34" charset="-79"/>
                  </a:rPr>
                  <a:t>.</a:t>
                </a:r>
                <a:endParaRPr lang="en-US" sz="1600" dirty="0">
                  <a:solidFill>
                    <a:srgbClr val="008080"/>
                  </a:solidFill>
                  <a:latin typeface="Narkisim" panose="020E0502050101010101" pitchFamily="34" charset="-79"/>
                  <a:cs typeface="Narkisim" panose="020E0502050101010101" pitchFamily="34" charset="-79"/>
                </a:endParaRPr>
              </a:p>
              <a:p>
                <a:pPr marL="800100" lvl="1" indent="-342900" algn="just">
                  <a:buSzPct val="100000"/>
                  <a:buFont typeface="+mj-lt"/>
                  <a:buAutoNum type="arabicPeriod"/>
                </a:pPr>
                <a:r>
                  <a:rPr lang="he-IL" sz="1600" dirty="0">
                    <a:solidFill>
                      <a:srgbClr val="008080"/>
                    </a:solidFill>
                    <a:latin typeface="Narkisim" panose="020E0502050101010101" pitchFamily="34" charset="-79"/>
                    <a:cs typeface="Narkisim" panose="020E0502050101010101" pitchFamily="34" charset="-79"/>
                  </a:rPr>
                  <a:t>אסוציאטיביות:  </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𝑥</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𝑦</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𝑧</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𝐴</m:t>
                    </m:r>
                    <m:r>
                      <a:rPr lang="en-US" sz="1600" b="0" i="1" smtClean="0">
                        <a:solidFill>
                          <a:srgbClr val="008080"/>
                        </a:solidFill>
                        <a:latin typeface="Cambria Math" panose="02040503050406030204" pitchFamily="18" charset="0"/>
                        <a:cs typeface="Narkisim" panose="020E0502050101010101" pitchFamily="34" charset="-79"/>
                      </a:rPr>
                      <m:t>: </m:t>
                    </m:r>
                    <m:d>
                      <m:dPr>
                        <m:ctrlPr>
                          <a:rPr lang="en-US" sz="1600" b="0" i="1" smtClean="0">
                            <a:solidFill>
                              <a:srgbClr val="008080"/>
                            </a:solidFill>
                            <a:latin typeface="Cambria Math" panose="02040503050406030204" pitchFamily="18" charset="0"/>
                            <a:cs typeface="Narkisim" panose="020E0502050101010101" pitchFamily="34" charset="-79"/>
                          </a:rPr>
                        </m:ctrlPr>
                      </m:dPr>
                      <m:e>
                        <m:r>
                          <a:rPr lang="en-US" sz="1600" b="0" i="1" smtClean="0">
                            <a:solidFill>
                              <a:srgbClr val="008080"/>
                            </a:solidFill>
                            <a:latin typeface="Cambria Math" panose="02040503050406030204" pitchFamily="18" charset="0"/>
                            <a:cs typeface="Narkisim" panose="020E0502050101010101" pitchFamily="34" charset="-79"/>
                          </a:rPr>
                          <m:t>𝑥</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𝑦</m:t>
                        </m:r>
                      </m:e>
                    </m:d>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𝑧</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𝑥</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𝑦</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𝑧</m:t>
                    </m:r>
                    <m:r>
                      <a:rPr lang="en-US" sz="1600" b="0" i="1" smtClean="0">
                        <a:solidFill>
                          <a:srgbClr val="008080"/>
                        </a:solidFill>
                        <a:latin typeface="Cambria Math" panose="02040503050406030204" pitchFamily="18" charset="0"/>
                        <a:cs typeface="Narkisim" panose="020E0502050101010101" pitchFamily="34" charset="-79"/>
                      </a:rPr>
                      <m:t>)</m:t>
                    </m:r>
                  </m:oMath>
                </a14:m>
                <a:r>
                  <a:rPr lang="he-IL" sz="1600" dirty="0">
                    <a:solidFill>
                      <a:srgbClr val="008080"/>
                    </a:solidFill>
                    <a:latin typeface="Narkisim" panose="020E0502050101010101" pitchFamily="34" charset="-79"/>
                    <a:cs typeface="Narkisim" panose="020E0502050101010101" pitchFamily="34" charset="-79"/>
                  </a:rPr>
                  <a:t>.</a:t>
                </a:r>
              </a:p>
              <a:p>
                <a:pPr marL="800100" lvl="1" indent="-342900" algn="just">
                  <a:buSzPct val="100000"/>
                  <a:buFont typeface="+mj-lt"/>
                  <a:buAutoNum type="arabicPeriod"/>
                </a:pPr>
                <a:r>
                  <a:rPr lang="he-IL" sz="1600" dirty="0">
                    <a:solidFill>
                      <a:srgbClr val="008080"/>
                    </a:solidFill>
                    <a:latin typeface="Narkisim" panose="020E0502050101010101" pitchFamily="34" charset="-79"/>
                    <a:cs typeface="Narkisim" panose="020E0502050101010101" pitchFamily="34" charset="-79"/>
                  </a:rPr>
                  <a:t>קיום איבר יחידה:   </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𝑒</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𝐴</m:t>
                    </m:r>
                    <m: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𝑥</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𝐴</m:t>
                    </m:r>
                    <m: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𝑒</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𝑥</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𝑥</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𝑒</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𝑥</m:t>
                    </m:r>
                  </m:oMath>
                </a14:m>
                <a:r>
                  <a:rPr lang="he-IL" sz="1600" dirty="0">
                    <a:solidFill>
                      <a:srgbClr val="008080"/>
                    </a:solidFill>
                    <a:latin typeface="Narkisim" panose="020E0502050101010101" pitchFamily="34" charset="-79"/>
                    <a:cs typeface="Narkisim" panose="020E0502050101010101" pitchFamily="34" charset="-79"/>
                  </a:rPr>
                  <a:t>.</a:t>
                </a:r>
              </a:p>
              <a:p>
                <a:pPr marL="800100" lvl="1" indent="-342900" algn="just">
                  <a:buSzPct val="100000"/>
                  <a:buFont typeface="+mj-lt"/>
                  <a:buAutoNum type="arabicPeriod"/>
                </a:pPr>
                <a:r>
                  <a:rPr lang="he-IL" sz="1600" dirty="0">
                    <a:solidFill>
                      <a:srgbClr val="008080"/>
                    </a:solidFill>
                    <a:latin typeface="Narkisim" panose="020E0502050101010101" pitchFamily="34" charset="-79"/>
                    <a:cs typeface="Narkisim" panose="020E0502050101010101" pitchFamily="34" charset="-79"/>
                  </a:rPr>
                  <a:t>קיום איבר הופכי:  </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𝑥</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𝐴</m:t>
                    </m:r>
                    <m:r>
                      <a:rPr lang="en-US" sz="1600" b="0" i="1" smtClean="0">
                        <a:solidFill>
                          <a:srgbClr val="008080"/>
                        </a:solidFill>
                        <a:latin typeface="Cambria Math" panose="02040503050406030204" pitchFamily="18" charset="0"/>
                        <a:cs typeface="Narkisim" panose="020E0502050101010101" pitchFamily="34" charset="-79"/>
                      </a:rPr>
                      <m:t>  ∃</m:t>
                    </m:r>
                    <m:sSup>
                      <m:sSupPr>
                        <m:ctrlPr>
                          <a:rPr lang="en-US" sz="1600" b="0" i="1" smtClean="0">
                            <a:solidFill>
                              <a:srgbClr val="008080"/>
                            </a:solidFill>
                            <a:latin typeface="Cambria Math" panose="02040503050406030204" pitchFamily="18" charset="0"/>
                            <a:cs typeface="Narkisim" panose="020E0502050101010101" pitchFamily="34" charset="-79"/>
                          </a:rPr>
                        </m:ctrlPr>
                      </m:sSupPr>
                      <m:e>
                        <m:r>
                          <a:rPr lang="en-US" sz="1600" b="0" i="1" smtClean="0">
                            <a:solidFill>
                              <a:srgbClr val="008080"/>
                            </a:solidFill>
                            <a:latin typeface="Cambria Math" panose="02040503050406030204" pitchFamily="18" charset="0"/>
                            <a:cs typeface="Narkisim" panose="020E0502050101010101" pitchFamily="34" charset="-79"/>
                          </a:rPr>
                          <m:t>𝑥</m:t>
                        </m:r>
                      </m:e>
                      <m:sup>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1</m:t>
                        </m:r>
                      </m:sup>
                    </m:sSup>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𝐴</m:t>
                    </m:r>
                    <m: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𝑥</m:t>
                    </m:r>
                    <m:r>
                      <a:rPr lang="en-US" sz="1600" b="0" i="1" smtClean="0">
                        <a:solidFill>
                          <a:srgbClr val="008080"/>
                        </a:solidFill>
                        <a:latin typeface="Cambria Math" panose="02040503050406030204" pitchFamily="18" charset="0"/>
                        <a:cs typeface="Narkisim" panose="020E0502050101010101" pitchFamily="34" charset="-79"/>
                      </a:rPr>
                      <m:t>⋅</m:t>
                    </m:r>
                    <m:sSup>
                      <m:sSupPr>
                        <m:ctrlPr>
                          <a:rPr lang="en-US" sz="1600" b="0" i="1" smtClean="0">
                            <a:solidFill>
                              <a:srgbClr val="008080"/>
                            </a:solidFill>
                            <a:latin typeface="Cambria Math" panose="02040503050406030204" pitchFamily="18" charset="0"/>
                            <a:cs typeface="Narkisim" panose="020E0502050101010101" pitchFamily="34" charset="-79"/>
                          </a:rPr>
                        </m:ctrlPr>
                      </m:sSupPr>
                      <m:e>
                        <m:r>
                          <a:rPr lang="en-US" sz="1600" b="0" i="1" smtClean="0">
                            <a:solidFill>
                              <a:srgbClr val="008080"/>
                            </a:solidFill>
                            <a:latin typeface="Cambria Math" panose="02040503050406030204" pitchFamily="18" charset="0"/>
                            <a:cs typeface="Narkisim" panose="020E0502050101010101" pitchFamily="34" charset="-79"/>
                          </a:rPr>
                          <m:t>𝑥</m:t>
                        </m:r>
                      </m:e>
                      <m:sup>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1</m:t>
                        </m:r>
                      </m:sup>
                    </m:sSup>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𝑒</m:t>
                    </m:r>
                  </m:oMath>
                </a14:m>
                <a:r>
                  <a:rPr lang="he-IL" sz="16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 עבור החבורה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𝐺</m:t>
                    </m:r>
                    <m:r>
                      <a:rPr lang="he-IL"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𝐴</m:t>
                    </m:r>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dirty="0">
                    <a:solidFill>
                      <a:srgbClr val="008080"/>
                    </a:solidFill>
                    <a:latin typeface="Narkisim" panose="020E0502050101010101" pitchFamily="34" charset="-79"/>
                    <a:cs typeface="Narkisim" panose="020E0502050101010101" pitchFamily="34" charset="-79"/>
                  </a:rPr>
                  <a:t> ו- </a:t>
                </a:r>
                <a14:m>
                  <m:oMath xmlns:m="http://schemas.openxmlformats.org/officeDocument/2006/math">
                    <m:r>
                      <m:rPr>
                        <m:sty m:val="p"/>
                      </m:rPr>
                      <a:rPr lang="en-US" sz="1800" b="0" i="0" dirty="0" smtClean="0">
                        <a:solidFill>
                          <a:srgbClr val="008080"/>
                        </a:solidFill>
                        <a:latin typeface="Cambria Math" panose="02040503050406030204" pitchFamily="18" charset="0"/>
                        <a:cs typeface="Narkisim" panose="020E0502050101010101" pitchFamily="34" charset="-79"/>
                      </a:rPr>
                      <m:t>B</m:t>
                    </m:r>
                    <m:r>
                      <a:rPr lang="en-US" sz="1800" b="0" i="1" dirty="0" smtClean="0">
                        <a:solidFill>
                          <a:srgbClr val="008080"/>
                        </a:solidFill>
                        <a:latin typeface="Cambria Math" panose="02040503050406030204" pitchFamily="18" charset="0"/>
                        <a:cs typeface="Narkisim" panose="020E0502050101010101" pitchFamily="34" charset="-79"/>
                      </a:rPr>
                      <m:t>⊆</m:t>
                    </m:r>
                    <m:r>
                      <a:rPr lang="en-US" sz="1800" b="0" i="1" dirty="0" smtClean="0">
                        <a:solidFill>
                          <a:srgbClr val="008080"/>
                        </a:solidFill>
                        <a:latin typeface="Cambria Math" panose="02040503050406030204" pitchFamily="18" charset="0"/>
                        <a:cs typeface="Narkisim" panose="020E0502050101010101" pitchFamily="34" charset="-79"/>
                      </a:rPr>
                      <m:t>𝐴</m:t>
                    </m:r>
                  </m:oMath>
                </a14:m>
                <a:r>
                  <a:rPr lang="he-IL" sz="1800" dirty="0">
                    <a:solidFill>
                      <a:srgbClr val="008080"/>
                    </a:solidFill>
                    <a:latin typeface="Narkisim" panose="020E0502050101010101" pitchFamily="34" charset="-79"/>
                    <a:cs typeface="Narkisim" panose="020E0502050101010101" pitchFamily="34" charset="-79"/>
                  </a:rPr>
                  <a:t>, אם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𝐻</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𝐵</m:t>
                    </m:r>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dirty="0">
                    <a:solidFill>
                      <a:srgbClr val="008080"/>
                    </a:solidFill>
                    <a:latin typeface="Narkisim" panose="020E0502050101010101" pitchFamily="34" charset="-79"/>
                    <a:cs typeface="Narkisim" panose="020E0502050101010101" pitchFamily="34" charset="-79"/>
                  </a:rPr>
                  <a:t> גם היא חבורה, היא תיקרא תת-חבורה של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𝐺</m:t>
                    </m:r>
                  </m:oMath>
                </a14:m>
                <a:r>
                  <a:rPr lang="he-IL" sz="18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עבור חבורה סופית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𝐺</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𝐴</m:t>
                    </m:r>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dirty="0">
                    <a:solidFill>
                      <a:srgbClr val="008080"/>
                    </a:solidFill>
                    <a:latin typeface="Narkisim" panose="020E0502050101010101" pitchFamily="34" charset="-79"/>
                    <a:cs typeface="Narkisim" panose="020E0502050101010101" pitchFamily="34" charset="-79"/>
                  </a:rPr>
                  <a:t> הסדר שלה מוגדר להיות </a:t>
                </a:r>
                <a14:m>
                  <m:oMath xmlns:m="http://schemas.openxmlformats.org/officeDocument/2006/math">
                    <m:r>
                      <a:rPr lang="he-IL" sz="1800" b="0" i="0" smtClean="0">
                        <a:solidFill>
                          <a:srgbClr val="008080"/>
                        </a:solidFill>
                        <a:latin typeface="Cambria Math" panose="02040503050406030204" pitchFamily="18" charset="0"/>
                        <a:cs typeface="Narkisim" panose="020E0502050101010101" pitchFamily="34" charset="-79"/>
                      </a:rPr>
                      <m:t> </m:t>
                    </m:r>
                    <m:r>
                      <a:rPr lang="he-IL"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𝐴</m:t>
                    </m:r>
                    <m:r>
                      <a:rPr lang="he-IL" sz="1800" b="0" i="1" smtClean="0">
                        <a:solidFill>
                          <a:srgbClr val="008080"/>
                        </a:solidFill>
                        <a:latin typeface="Cambria Math" panose="02040503050406030204" pitchFamily="18" charset="0"/>
                        <a:cs typeface="Narkisim" panose="020E0502050101010101" pitchFamily="34" charset="-79"/>
                      </a:rPr>
                      <m:t>|</m:t>
                    </m:r>
                  </m:oMath>
                </a14:m>
                <a:r>
                  <a:rPr lang="he-IL" sz="1800" dirty="0">
                    <a:solidFill>
                      <a:srgbClr val="008080"/>
                    </a:solidFill>
                    <a:latin typeface="Narkisim" panose="020E0502050101010101" pitchFamily="34" charset="-79"/>
                    <a:cs typeface="Narkisim" panose="020E0502050101010101" pitchFamily="34" charset="-79"/>
                  </a:rPr>
                  <a:t> ומסומן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𝑂</m:t>
                    </m:r>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𝐺</m:t>
                        </m:r>
                      </m:e>
                    </m:d>
                    <m:r>
                      <a:rPr lang="en-US" sz="1800" b="0" i="1" smtClean="0">
                        <a:solidFill>
                          <a:srgbClr val="008080"/>
                        </a:solidFill>
                        <a:latin typeface="Cambria Math" panose="02040503050406030204" pitchFamily="18" charset="0"/>
                        <a:cs typeface="Narkisim" panose="020E0502050101010101" pitchFamily="34" charset="-79"/>
                      </a:rPr>
                      <m:t>=</m:t>
                    </m:r>
                    <m:d>
                      <m:dPr>
                        <m:begChr m:val="|"/>
                        <m:endChr m:val="|"/>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𝐴</m:t>
                        </m:r>
                      </m:e>
                    </m:d>
                  </m:oMath>
                </a14:m>
                <a:r>
                  <a:rPr lang="he-IL" sz="1800" b="0" dirty="0">
                    <a:solidFill>
                      <a:srgbClr val="008080"/>
                    </a:solidFill>
                    <a:latin typeface="Narkisim" panose="020E0502050101010101" pitchFamily="34" charset="-79"/>
                    <a:cs typeface="Narkisim" panose="020E0502050101010101" pitchFamily="34" charset="-79"/>
                  </a:rPr>
                  <a:t>, ועבור חבורה אינסופית, הסדר מוגדר להיות </a:t>
                </a:r>
                <a14:m>
                  <m:oMath xmlns:m="http://schemas.openxmlformats.org/officeDocument/2006/math">
                    <m:r>
                      <a:rPr lang="he-IL" sz="1800" b="0" i="1" smtClean="0">
                        <a:solidFill>
                          <a:srgbClr val="008080"/>
                        </a:solidFill>
                        <a:latin typeface="Cambria Math" panose="02040503050406030204" pitchFamily="18" charset="0"/>
                        <a:cs typeface="Narkisim" panose="020E0502050101010101" pitchFamily="34" charset="-79"/>
                      </a:rPr>
                      <m:t>∞</m:t>
                    </m:r>
                  </m:oMath>
                </a14:m>
                <a:r>
                  <a:rPr lang="he-IL" sz="1800" b="0" dirty="0">
                    <a:solidFill>
                      <a:srgbClr val="008080"/>
                    </a:solidFill>
                    <a:latin typeface="Narkisim" panose="020E0502050101010101" pitchFamily="34" charset="-79"/>
                    <a:cs typeface="Narkisim" panose="020E0502050101010101" pitchFamily="34" charset="-79"/>
                  </a:rPr>
                  <a:t> ומסומן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𝑂</m:t>
                    </m:r>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𝐺</m:t>
                        </m:r>
                      </m:e>
                    </m:d>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b="0" dirty="0">
                    <a:solidFill>
                      <a:srgbClr val="008080"/>
                    </a:solidFill>
                    <a:latin typeface="Narkisim" panose="020E0502050101010101" pitchFamily="34" charset="-79"/>
                    <a:cs typeface="Narkisim" panose="020E0502050101010101" pitchFamily="34" charset="-79"/>
                  </a:rPr>
                  <a:t>.</a:t>
                </a: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 החבורה </a:t>
                </a:r>
                <a14:m>
                  <m:oMath xmlns:m="http://schemas.openxmlformats.org/officeDocument/2006/math">
                    <m:sSubSup>
                      <m:sSubSupPr>
                        <m:ctrlPr>
                          <a:rPr lang="en-US" sz="1800" b="0" i="1" smtClean="0">
                            <a:solidFill>
                              <a:srgbClr val="008080"/>
                            </a:solidFill>
                            <a:latin typeface="Cambria Math" panose="02040503050406030204" pitchFamily="18" charset="0"/>
                            <a:cs typeface="Narkisim" panose="020E0502050101010101" pitchFamily="34" charset="-79"/>
                          </a:rPr>
                        </m:ctrlPr>
                      </m:sSubSupPr>
                      <m:e>
                        <m:r>
                          <a:rPr lang="en-US" sz="1800" b="0" i="1" smtClean="0">
                            <a:solidFill>
                              <a:srgbClr val="008080"/>
                            </a:solidFill>
                            <a:latin typeface="Cambria Math" panose="02040503050406030204" pitchFamily="18" charset="0"/>
                            <a:cs typeface="Narkisim" panose="020E0502050101010101" pitchFamily="34" charset="-79"/>
                          </a:rPr>
                          <m:t>(</m:t>
                        </m:r>
                        <m:r>
                          <a:rPr lang="he-IL" sz="1800" b="0" i="1" smtClean="0">
                            <a:solidFill>
                              <a:srgbClr val="008080"/>
                            </a:solidFill>
                            <a:latin typeface="Cambria Math" panose="02040503050406030204" pitchFamily="18" charset="0"/>
                            <a:cs typeface="Narkisim" panose="020E0502050101010101" pitchFamily="34" charset="-79"/>
                          </a:rPr>
                          <m:t>ℤ</m:t>
                        </m:r>
                      </m:e>
                      <m:sub>
                        <m:r>
                          <a:rPr lang="en-US" sz="1800" b="0" i="1" smtClean="0">
                            <a:solidFill>
                              <a:srgbClr val="008080"/>
                            </a:solidFill>
                            <a:latin typeface="Cambria Math" panose="02040503050406030204" pitchFamily="18" charset="0"/>
                            <a:cs typeface="Narkisim" panose="020E0502050101010101" pitchFamily="34" charset="-79"/>
                          </a:rPr>
                          <m:t>𝑛</m:t>
                        </m:r>
                      </m:sub>
                      <m:sup>
                        <m:r>
                          <a:rPr lang="en-US" sz="1800" b="0" i="1" smtClean="0">
                            <a:solidFill>
                              <a:srgbClr val="008080"/>
                            </a:solidFill>
                            <a:latin typeface="Cambria Math" panose="02040503050406030204" pitchFamily="18" charset="0"/>
                            <a:cs typeface="Narkisim" panose="020E0502050101010101" pitchFamily="34" charset="-79"/>
                          </a:rPr>
                          <m:t>∗</m:t>
                        </m:r>
                      </m:sup>
                    </m:sSubSup>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ea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m:t>
                    </m:r>
                  </m:oMath>
                </a14:m>
                <a:r>
                  <a:rPr lang="en-US" sz="1800" dirty="0">
                    <a:solidFill>
                      <a:srgbClr val="008080"/>
                    </a:solidFill>
                    <a:latin typeface="Narkisim" panose="020E0502050101010101" pitchFamily="34" charset="-79"/>
                    <a:cs typeface="Narkisim" panose="020E0502050101010101" pitchFamily="34" charset="-79"/>
                  </a:rPr>
                  <a:t> </a:t>
                </a:r>
                <a:r>
                  <a:rPr lang="he-IL" sz="1800" dirty="0">
                    <a:solidFill>
                      <a:srgbClr val="008080"/>
                    </a:solidFill>
                    <a:latin typeface="Narkisim" panose="020E0502050101010101" pitchFamily="34" charset="-79"/>
                    <a:cs typeface="Narkisim" panose="020E0502050101010101" pitchFamily="34" charset="-79"/>
                  </a:rPr>
                  <a:t> נקראת החבורה </a:t>
                </a:r>
                <a:r>
                  <a:rPr lang="he-IL" sz="1800" dirty="0" err="1">
                    <a:solidFill>
                      <a:srgbClr val="008080"/>
                    </a:solidFill>
                    <a:latin typeface="Narkisim" panose="020E0502050101010101" pitchFamily="34" charset="-79"/>
                    <a:cs typeface="Narkisim" panose="020E0502050101010101" pitchFamily="34" charset="-79"/>
                  </a:rPr>
                  <a:t>הכפלית</a:t>
                </a:r>
                <a:r>
                  <a:rPr lang="he-IL" sz="1800" dirty="0">
                    <a:solidFill>
                      <a:srgbClr val="008080"/>
                    </a:solidFill>
                    <a:latin typeface="Narkisim" panose="020E0502050101010101" pitchFamily="34" charset="-79"/>
                    <a:cs typeface="Narkisim" panose="020E0502050101010101" pitchFamily="34" charset="-79"/>
                  </a:rPr>
                  <a:t> של השלמים מודולו </a:t>
                </a:r>
                <a14:m>
                  <m:oMath xmlns:m="http://schemas.openxmlformats.org/officeDocument/2006/math">
                    <m:r>
                      <a:rPr lang="en-US" sz="1800" i="1" dirty="0" smtClean="0">
                        <a:solidFill>
                          <a:srgbClr val="008080"/>
                        </a:solidFill>
                        <a:latin typeface="Cambria Math" panose="02040503050406030204" pitchFamily="18" charset="0"/>
                        <a:cs typeface="Narkisim" panose="020E0502050101010101" pitchFamily="34" charset="-79"/>
                      </a:rPr>
                      <m:t>𝑛</m:t>
                    </m:r>
                  </m:oMath>
                </a14:m>
                <a:r>
                  <a:rPr lang="he-IL" sz="1800" dirty="0">
                    <a:solidFill>
                      <a:srgbClr val="008080"/>
                    </a:solidFill>
                    <a:latin typeface="Narkisim" panose="020E0502050101010101" pitchFamily="34" charset="-79"/>
                    <a:cs typeface="Narkisim" panose="020E0502050101010101" pitchFamily="34" charset="-79"/>
                  </a:rPr>
                  <a:t> כאשר:</a:t>
                </a:r>
              </a:p>
              <a:p>
                <a:pPr marL="800100" lvl="1" indent="-342900" algn="just">
                  <a:buSzPct val="100000"/>
                  <a:buFont typeface="+mj-lt"/>
                  <a:buAutoNum type="arabicPeriod"/>
                </a:pPr>
                <a14:m>
                  <m:oMath xmlns:m="http://schemas.openxmlformats.org/officeDocument/2006/math">
                    <m:sSubSup>
                      <m:sSubSupPr>
                        <m:ctrlPr>
                          <a:rPr lang="en-US" sz="1600" b="0" i="1" smtClean="0">
                            <a:solidFill>
                              <a:srgbClr val="008080"/>
                            </a:solidFill>
                            <a:latin typeface="Cambria Math" panose="02040503050406030204" pitchFamily="18" charset="0"/>
                            <a:cs typeface="Narkisim" panose="020E0502050101010101" pitchFamily="34" charset="-79"/>
                          </a:rPr>
                        </m:ctrlPr>
                      </m:sSubSupPr>
                      <m:e>
                        <m:r>
                          <a:rPr lang="he-IL" sz="1600" b="0" i="1" smtClean="0">
                            <a:solidFill>
                              <a:srgbClr val="008080"/>
                            </a:solidFill>
                            <a:latin typeface="Cambria Math" panose="02040503050406030204" pitchFamily="18" charset="0"/>
                            <a:cs typeface="Narkisim" panose="020E0502050101010101" pitchFamily="34" charset="-79"/>
                          </a:rPr>
                          <m:t>ℤ</m:t>
                        </m:r>
                      </m:e>
                      <m:sub>
                        <m:r>
                          <a:rPr lang="en-US" sz="1600" b="0" i="1" smtClean="0">
                            <a:solidFill>
                              <a:srgbClr val="008080"/>
                            </a:solidFill>
                            <a:latin typeface="Cambria Math" panose="02040503050406030204" pitchFamily="18" charset="0"/>
                            <a:cs typeface="Narkisim" panose="020E0502050101010101" pitchFamily="34" charset="-79"/>
                          </a:rPr>
                          <m:t>𝑛</m:t>
                        </m:r>
                      </m:sub>
                      <m:sup>
                        <m:r>
                          <a:rPr lang="en-US" sz="1600" b="0" i="1" smtClean="0">
                            <a:solidFill>
                              <a:srgbClr val="008080"/>
                            </a:solidFill>
                            <a:latin typeface="Cambria Math" panose="02040503050406030204" pitchFamily="18" charset="0"/>
                            <a:cs typeface="Narkisim" panose="020E0502050101010101" pitchFamily="34" charset="-79"/>
                          </a:rPr>
                          <m:t>∗</m:t>
                        </m:r>
                      </m:sup>
                    </m:sSubSup>
                    <m:r>
                      <a:rPr lang="en-US" sz="1600" b="0" i="1" smtClean="0">
                        <a:solidFill>
                          <a:srgbClr val="008080"/>
                        </a:solidFill>
                        <a:latin typeface="Cambria Math" panose="02040503050406030204" pitchFamily="18" charset="0"/>
                        <a:cs typeface="Narkisim" panose="020E0502050101010101" pitchFamily="34" charset="-79"/>
                      </a:rPr>
                      <m:t>≔</m:t>
                    </m:r>
                    <m:d>
                      <m:dPr>
                        <m:begChr m:val="{"/>
                        <m:endChr m:val="|"/>
                        <m:ctrlPr>
                          <a:rPr lang="en-US" sz="1600" b="0" i="1" smtClean="0">
                            <a:solidFill>
                              <a:srgbClr val="008080"/>
                            </a:solidFill>
                            <a:latin typeface="Cambria Math" panose="02040503050406030204" pitchFamily="18" charset="0"/>
                            <a:cs typeface="Narkisim" panose="020E0502050101010101" pitchFamily="34" charset="-79"/>
                          </a:rPr>
                        </m:ctrlPr>
                      </m:dPr>
                      <m:e>
                        <m:r>
                          <a:rPr lang="en-US" sz="1600" b="0" i="1" smtClean="0">
                            <a:solidFill>
                              <a:srgbClr val="008080"/>
                            </a:solidFill>
                            <a:latin typeface="Cambria Math" panose="02040503050406030204" pitchFamily="18" charset="0"/>
                            <a:cs typeface="Narkisim" panose="020E0502050101010101" pitchFamily="34" charset="-79"/>
                          </a:rPr>
                          <m:t>𝑎</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ℕ</m:t>
                        </m:r>
                      </m:e>
                    </m:d>
                    <m: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𝑎</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𝑛</m:t>
                    </m:r>
                    <m: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𝑔𝑐𝑑</m:t>
                    </m:r>
                    <m:d>
                      <m:dPr>
                        <m:ctrlPr>
                          <a:rPr lang="en-US" sz="1600" b="0" i="1" smtClean="0">
                            <a:solidFill>
                              <a:srgbClr val="008080"/>
                            </a:solidFill>
                            <a:latin typeface="Cambria Math" panose="02040503050406030204" pitchFamily="18" charset="0"/>
                            <a:cs typeface="Narkisim" panose="020E0502050101010101" pitchFamily="34" charset="-79"/>
                          </a:rPr>
                        </m:ctrlPr>
                      </m:dPr>
                      <m:e>
                        <m:r>
                          <a:rPr lang="en-US" sz="1600" b="0" i="1" smtClean="0">
                            <a:solidFill>
                              <a:srgbClr val="008080"/>
                            </a:solidFill>
                            <a:latin typeface="Cambria Math" panose="02040503050406030204" pitchFamily="18" charset="0"/>
                            <a:cs typeface="Narkisim" panose="020E0502050101010101" pitchFamily="34" charset="-79"/>
                          </a:rPr>
                          <m:t>𝑎</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𝑛</m:t>
                        </m:r>
                      </m:e>
                    </m:d>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1</m:t>
                    </m:r>
                    <m:r>
                      <a:rPr lang="en-US" sz="1600" b="0" i="1" smtClean="0">
                        <a:solidFill>
                          <a:srgbClr val="008080"/>
                        </a:solidFill>
                        <a:latin typeface="Cambria Math" panose="02040503050406030204" pitchFamily="18" charset="0"/>
                        <a:cs typeface="Narkisim" panose="020E0502050101010101" pitchFamily="34" charset="-79"/>
                      </a:rPr>
                      <m:t>}</m:t>
                    </m:r>
                  </m:oMath>
                </a14:m>
                <a:r>
                  <a:rPr lang="he-IL" sz="1600" i="1" dirty="0">
                    <a:solidFill>
                      <a:srgbClr val="008080"/>
                    </a:solidFill>
                    <a:latin typeface="Narkisim" panose="020E0502050101010101" pitchFamily="34" charset="-79"/>
                    <a:cs typeface="Narkisim" panose="020E0502050101010101" pitchFamily="34" charset="-79"/>
                  </a:rPr>
                  <a:t>.</a:t>
                </a:r>
              </a:p>
              <a:p>
                <a:pPr marL="800100" lvl="1" indent="-342900" algn="just">
                  <a:buSzPct val="100000"/>
                  <a:buFont typeface="+mj-lt"/>
                  <a:buAutoNum type="arabicPeriod"/>
                </a:pPr>
                <a14:m>
                  <m:oMath xmlns:m="http://schemas.openxmlformats.org/officeDocument/2006/math">
                    <m:r>
                      <a:rPr lang="he-IL"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𝑎</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𝑏</m:t>
                    </m:r>
                    <m:r>
                      <a:rPr lang="en-US" sz="1600" b="0" i="1" smtClean="0">
                        <a:solidFill>
                          <a:srgbClr val="008080"/>
                        </a:solidFill>
                        <a:latin typeface="Cambria Math" panose="02040503050406030204" pitchFamily="18" charset="0"/>
                        <a:cs typeface="Narkisim" panose="020E0502050101010101" pitchFamily="34" charset="-79"/>
                      </a:rPr>
                      <m:t>∈</m:t>
                    </m:r>
                    <m:sSubSup>
                      <m:sSubSupPr>
                        <m:ctrlPr>
                          <a:rPr lang="en-US" sz="1600" b="0" i="1" smtClean="0">
                            <a:solidFill>
                              <a:srgbClr val="008080"/>
                            </a:solidFill>
                            <a:latin typeface="Cambria Math" panose="02040503050406030204" pitchFamily="18" charset="0"/>
                            <a:cs typeface="Narkisim" panose="020E0502050101010101" pitchFamily="34" charset="-79"/>
                          </a:rPr>
                        </m:ctrlPr>
                      </m:sSubSupPr>
                      <m:e>
                        <m:r>
                          <a:rPr lang="en-US" sz="1600" b="0" i="1" smtClean="0">
                            <a:solidFill>
                              <a:srgbClr val="008080"/>
                            </a:solidFill>
                            <a:latin typeface="Cambria Math" panose="02040503050406030204" pitchFamily="18" charset="0"/>
                            <a:cs typeface="Narkisim" panose="020E0502050101010101" pitchFamily="34" charset="-79"/>
                          </a:rPr>
                          <m:t>ℤ</m:t>
                        </m:r>
                      </m:e>
                      <m:sub>
                        <m:r>
                          <a:rPr lang="en-US" sz="1600" b="0" i="1" smtClean="0">
                            <a:solidFill>
                              <a:srgbClr val="008080"/>
                            </a:solidFill>
                            <a:latin typeface="Cambria Math" panose="02040503050406030204" pitchFamily="18" charset="0"/>
                            <a:cs typeface="Narkisim" panose="020E0502050101010101" pitchFamily="34" charset="-79"/>
                          </a:rPr>
                          <m:t>𝑛</m:t>
                        </m:r>
                      </m:sub>
                      <m:sup>
                        <m:r>
                          <a:rPr lang="en-US" sz="1600" b="0" i="1" smtClean="0">
                            <a:solidFill>
                              <a:srgbClr val="008080"/>
                            </a:solidFill>
                            <a:latin typeface="Cambria Math" panose="02040503050406030204" pitchFamily="18" charset="0"/>
                            <a:cs typeface="Narkisim" panose="020E0502050101010101" pitchFamily="34" charset="-79"/>
                          </a:rPr>
                          <m:t>∗</m:t>
                        </m:r>
                      </m:sup>
                    </m:sSubSup>
                    <m: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𝑎</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𝑏</m:t>
                    </m:r>
                    <m:r>
                      <a:rPr lang="en-US" sz="1600" b="0" i="1" smtClean="0">
                        <a:solidFill>
                          <a:srgbClr val="008080"/>
                        </a:solidFill>
                        <a:latin typeface="Cambria Math" panose="02040503050406030204" pitchFamily="18" charset="0"/>
                        <a:cs typeface="Narkisim" panose="020E0502050101010101" pitchFamily="34" charset="-79"/>
                      </a:rPr>
                      <m:t> </m:t>
                    </m:r>
                    <m:r>
                      <m:rPr>
                        <m:lit/>
                      </m:rP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𝑛</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𝑏</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𝑎</m:t>
                    </m:r>
                    <m:r>
                      <a:rPr lang="en-US" sz="1600" b="0" i="1" smtClean="0">
                        <a:solidFill>
                          <a:srgbClr val="008080"/>
                        </a:solidFill>
                        <a:latin typeface="Cambria Math" panose="02040503050406030204" pitchFamily="18" charset="0"/>
                        <a:cs typeface="Narkisim" panose="020E0502050101010101" pitchFamily="34" charset="-79"/>
                      </a:rPr>
                      <m:t>)</m:t>
                    </m:r>
                  </m:oMath>
                </a14:m>
                <a:r>
                  <a:rPr lang="he-IL" sz="1600" i="1" dirty="0">
                    <a:solidFill>
                      <a:srgbClr val="008080"/>
                    </a:solidFill>
                    <a:latin typeface="Narkisim" panose="020E0502050101010101" pitchFamily="34" charset="-79"/>
                    <a:cs typeface="Narkisim" panose="020E0502050101010101" pitchFamily="34" charset="-79"/>
                  </a:rPr>
                  <a:t>.</a:t>
                </a:r>
              </a:p>
              <a:p>
                <a:pPr marL="800100" lvl="1" indent="-342900" algn="just">
                  <a:buSzPct val="100000"/>
                  <a:buFont typeface="+mj-lt"/>
                  <a:buAutoNum type="arabicPeriod"/>
                </a:pPr>
                <a:r>
                  <a:rPr lang="he-IL" sz="1600" i="1" dirty="0">
                    <a:solidFill>
                      <a:srgbClr val="008080"/>
                    </a:solidFill>
                    <a:latin typeface="Narkisim" panose="020E0502050101010101" pitchFamily="34" charset="-79"/>
                    <a:cs typeface="Narkisim" panose="020E0502050101010101" pitchFamily="34" charset="-79"/>
                  </a:rPr>
                  <a:t>הפעולה הבינארית </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m:t>
                    </m:r>
                  </m:oMath>
                </a14:m>
                <a:r>
                  <a:rPr lang="he-IL" sz="1600" i="1" dirty="0">
                    <a:solidFill>
                      <a:srgbClr val="008080"/>
                    </a:solidFill>
                    <a:latin typeface="Narkisim" panose="020E0502050101010101" pitchFamily="34" charset="-79"/>
                    <a:cs typeface="Narkisim" panose="020E0502050101010101" pitchFamily="34" charset="-79"/>
                  </a:rPr>
                  <a:t> היא כפל רגיל, אך עם לקיחת שארית החלוקה ב-</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𝑛</m:t>
                    </m:r>
                  </m:oMath>
                </a14:m>
                <a:r>
                  <a:rPr lang="he-IL" sz="1600" i="1" dirty="0">
                    <a:solidFill>
                      <a:srgbClr val="008080"/>
                    </a:solidFill>
                    <a:latin typeface="Narkisim" panose="020E0502050101010101" pitchFamily="34" charset="-79"/>
                    <a:cs typeface="Narkisim" panose="020E0502050101010101" pitchFamily="34" charset="-79"/>
                  </a:rPr>
                  <a:t> על המכפלה כפי שנובע מ-2. </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𝑎</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𝑏</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𝑎</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𝑏</m:t>
                    </m:r>
                    <m: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𝑚𝑜𝑑</m:t>
                    </m:r>
                    <m:r>
                      <a:rPr lang="en-US" sz="1600" b="0" i="1" smtClean="0">
                        <a:solidFill>
                          <a:srgbClr val="008080"/>
                        </a:solidFill>
                        <a:latin typeface="Cambria Math" panose="02040503050406030204" pitchFamily="18" charset="0"/>
                        <a:cs typeface="Narkisim" panose="020E0502050101010101" pitchFamily="34" charset="-79"/>
                      </a:rPr>
                      <m:t> </m:t>
                    </m:r>
                    <m:r>
                      <a:rPr lang="en-US" sz="1600" b="0" i="1" smtClean="0">
                        <a:solidFill>
                          <a:srgbClr val="008080"/>
                        </a:solidFill>
                        <a:latin typeface="Cambria Math" panose="02040503050406030204" pitchFamily="18" charset="0"/>
                        <a:cs typeface="Narkisim" panose="020E0502050101010101" pitchFamily="34" charset="-79"/>
                      </a:rPr>
                      <m:t>𝑛</m:t>
                    </m:r>
                    <m:r>
                      <a:rPr lang="en-US" sz="1600" b="0" i="1" smtClean="0">
                        <a:solidFill>
                          <a:srgbClr val="008080"/>
                        </a:solidFill>
                        <a:latin typeface="Cambria Math" panose="02040503050406030204" pitchFamily="18" charset="0"/>
                        <a:cs typeface="Narkisim" panose="020E0502050101010101" pitchFamily="34" charset="-79"/>
                      </a:rPr>
                      <m:t>)</m:t>
                    </m:r>
                  </m:oMath>
                </a14:m>
                <a:r>
                  <a:rPr lang="he-IL" sz="1600" i="1" dirty="0">
                    <a:solidFill>
                      <a:srgbClr val="008080"/>
                    </a:solidFill>
                    <a:latin typeface="Narkisim" panose="020E0502050101010101" pitchFamily="34" charset="-79"/>
                    <a:cs typeface="Narkisim" panose="020E0502050101010101" pitchFamily="34" charset="-79"/>
                  </a:rPr>
                  <a:t>.</a:t>
                </a:r>
                <a:endParaRPr lang="he-IL" sz="16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קל להסיק כי הסדר של החבורה </a:t>
                </a:r>
                <a:r>
                  <a:rPr lang="he-IL" sz="1800" dirty="0" err="1">
                    <a:solidFill>
                      <a:srgbClr val="008080"/>
                    </a:solidFill>
                    <a:latin typeface="Narkisim" panose="020E0502050101010101" pitchFamily="34" charset="-79"/>
                    <a:cs typeface="Narkisim" panose="020E0502050101010101" pitchFamily="34" charset="-79"/>
                  </a:rPr>
                  <a:t>הכפלית</a:t>
                </a:r>
                <a:r>
                  <a:rPr lang="he-IL" sz="1800" dirty="0">
                    <a:solidFill>
                      <a:srgbClr val="008080"/>
                    </a:solidFill>
                    <a:latin typeface="Narkisim" panose="020E0502050101010101" pitchFamily="34" charset="-79"/>
                    <a:cs typeface="Narkisim" panose="020E0502050101010101" pitchFamily="34" charset="-79"/>
                  </a:rPr>
                  <a:t> הוא: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𝑂</m:t>
                    </m:r>
                    <m:d>
                      <m:dPr>
                        <m:ctrlPr>
                          <a:rPr lang="en-US" sz="1800" b="0" i="1" smtClean="0">
                            <a:solidFill>
                              <a:srgbClr val="008080"/>
                            </a:solidFill>
                            <a:latin typeface="Cambria Math" panose="02040503050406030204" pitchFamily="18" charset="0"/>
                            <a:cs typeface="Narkisim" panose="020E0502050101010101" pitchFamily="34" charset="-79"/>
                          </a:rPr>
                        </m:ctrlPr>
                      </m:dPr>
                      <m:e>
                        <m:sSubSup>
                          <m:sSubSupPr>
                            <m:ctrlPr>
                              <a:rPr lang="en-US" sz="1800" b="0" i="1" smtClean="0">
                                <a:solidFill>
                                  <a:srgbClr val="008080"/>
                                </a:solidFill>
                                <a:latin typeface="Cambria Math" panose="02040503050406030204" pitchFamily="18" charset="0"/>
                                <a:cs typeface="Narkisim" panose="020E0502050101010101" pitchFamily="34" charset="-79"/>
                              </a:rPr>
                            </m:ctrlPr>
                          </m:sSubSupPr>
                          <m:e>
                            <m:r>
                              <a:rPr lang="en-US" sz="1800" b="0" i="1" smtClean="0">
                                <a:solidFill>
                                  <a:srgbClr val="008080"/>
                                </a:solidFill>
                                <a:latin typeface="Cambria Math" panose="02040503050406030204" pitchFamily="18" charset="0"/>
                                <a:cs typeface="Narkisim" panose="020E0502050101010101" pitchFamily="34" charset="-79"/>
                              </a:rPr>
                              <m:t>ℤ</m:t>
                            </m:r>
                          </m:e>
                          <m:sub>
                            <m:r>
                              <a:rPr lang="en-US" sz="1800" b="0" i="1" smtClean="0">
                                <a:solidFill>
                                  <a:srgbClr val="008080"/>
                                </a:solidFill>
                                <a:latin typeface="Cambria Math" panose="02040503050406030204" pitchFamily="18" charset="0"/>
                                <a:cs typeface="Narkisim" panose="020E0502050101010101" pitchFamily="34" charset="-79"/>
                              </a:rPr>
                              <m:t>𝑛</m:t>
                            </m:r>
                          </m:sub>
                          <m:sup>
                            <m:r>
                              <a:rPr lang="en-US" sz="1800" b="0" i="1" smtClean="0">
                                <a:solidFill>
                                  <a:srgbClr val="008080"/>
                                </a:solidFill>
                                <a:latin typeface="Cambria Math" panose="02040503050406030204" pitchFamily="18" charset="0"/>
                                <a:cs typeface="Narkisim" panose="020E0502050101010101" pitchFamily="34" charset="-79"/>
                              </a:rPr>
                              <m:t>∗</m:t>
                            </m:r>
                          </m:sup>
                        </m:sSubSup>
                        <m:r>
                          <a:rPr lang="en-US" sz="1800" b="0" i="1" smtClean="0">
                            <a:solidFill>
                              <a:srgbClr val="008080"/>
                            </a:solidFill>
                            <a:latin typeface="Cambria Math" panose="02040503050406030204" pitchFamily="18" charset="0"/>
                            <a:cs typeface="Narkisim" panose="020E0502050101010101" pitchFamily="34" charset="-79"/>
                          </a:rPr>
                          <m:t>,⋅</m:t>
                        </m:r>
                      </m:e>
                    </m:d>
                    <m:r>
                      <a:rPr lang="en-US" sz="1800" b="0" i="1" smtClean="0">
                        <a:solidFill>
                          <a:srgbClr val="008080"/>
                        </a:solidFill>
                        <a:latin typeface="Cambria Math" panose="02040503050406030204" pitchFamily="18" charset="0"/>
                        <a:cs typeface="Narkisim" panose="020E0502050101010101" pitchFamily="34" charset="-79"/>
                      </a:rPr>
                      <m:t>=</m:t>
                    </m:r>
                    <m:d>
                      <m:dPr>
                        <m:begChr m:val="|"/>
                        <m:endChr m:val="|"/>
                        <m:ctrlPr>
                          <a:rPr lang="en-US" sz="1800" b="0" i="1" smtClean="0">
                            <a:solidFill>
                              <a:srgbClr val="008080"/>
                            </a:solidFill>
                            <a:latin typeface="Cambria Math" panose="02040503050406030204" pitchFamily="18" charset="0"/>
                            <a:cs typeface="Narkisim" panose="020E0502050101010101" pitchFamily="34" charset="-79"/>
                          </a:rPr>
                        </m:ctrlPr>
                      </m:dPr>
                      <m:e>
                        <m:sSubSup>
                          <m:sSubSupPr>
                            <m:ctrlPr>
                              <a:rPr lang="en-US" sz="1800" b="0" i="1" smtClean="0">
                                <a:solidFill>
                                  <a:srgbClr val="008080"/>
                                </a:solidFill>
                                <a:latin typeface="Cambria Math" panose="02040503050406030204" pitchFamily="18" charset="0"/>
                                <a:cs typeface="Narkisim" panose="020E0502050101010101" pitchFamily="34" charset="-79"/>
                              </a:rPr>
                            </m:ctrlPr>
                          </m:sSubSupPr>
                          <m:e>
                            <m:r>
                              <a:rPr lang="en-US" sz="1800" b="0" i="1" smtClean="0">
                                <a:solidFill>
                                  <a:srgbClr val="008080"/>
                                </a:solidFill>
                                <a:latin typeface="Cambria Math" panose="02040503050406030204" pitchFamily="18" charset="0"/>
                                <a:cs typeface="Narkisim" panose="020E0502050101010101" pitchFamily="34" charset="-79"/>
                              </a:rPr>
                              <m:t>ℤ</m:t>
                            </m:r>
                          </m:e>
                          <m:sub>
                            <m:r>
                              <a:rPr lang="en-US" sz="1800" b="0" i="1" smtClean="0">
                                <a:solidFill>
                                  <a:srgbClr val="008080"/>
                                </a:solidFill>
                                <a:latin typeface="Cambria Math" panose="02040503050406030204" pitchFamily="18" charset="0"/>
                                <a:cs typeface="Narkisim" panose="020E0502050101010101" pitchFamily="34" charset="-79"/>
                              </a:rPr>
                              <m:t>𝑛</m:t>
                            </m:r>
                          </m:sub>
                          <m:sup>
                            <m:r>
                              <a:rPr lang="en-US" sz="1800" b="0" i="1" smtClean="0">
                                <a:solidFill>
                                  <a:srgbClr val="008080"/>
                                </a:solidFill>
                                <a:latin typeface="Cambria Math" panose="02040503050406030204" pitchFamily="18" charset="0"/>
                                <a:cs typeface="Narkisim" panose="020E0502050101010101" pitchFamily="34" charset="-79"/>
                              </a:rPr>
                              <m:t>∗</m:t>
                            </m:r>
                          </m:sup>
                        </m:sSubSup>
                      </m:e>
                    </m:d>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𝜙</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p:txBody>
          </p:sp>
        </mc:Choice>
        <mc:Fallback xmlns="">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3344934" y="1666568"/>
                <a:ext cx="8656319" cy="5191432"/>
              </a:xfrm>
              <a:blipFill>
                <a:blip r:embed="rId3"/>
                <a:stretch>
                  <a:fillRect l="-1338" t="-1291"/>
                </a:stretch>
              </a:blipFill>
            </p:spPr>
            <p:txBody>
              <a:bodyPr/>
              <a:lstStyle/>
              <a:p>
                <a:r>
                  <a:rPr lang="he-IL">
                    <a:noFill/>
                  </a:rPr>
                  <a:t> </a:t>
                </a:r>
              </a:p>
            </p:txBody>
          </p:sp>
        </mc:Fallback>
      </mc:AlternateContent>
      <p:pic>
        <p:nvPicPr>
          <p:cNvPr id="3074" name="Picture 2" descr="Reference Groups: Meaning, Types, Primary &amp; Secondary Reference Groups">
            <a:extLst>
              <a:ext uri="{FF2B5EF4-FFF2-40B4-BE49-F238E27FC236}">
                <a16:creationId xmlns:a16="http://schemas.microsoft.com/office/drawing/2014/main" id="{F2CBF9FC-300B-06AC-6D80-4CAEC9F6C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47" y="3504217"/>
            <a:ext cx="2990973" cy="19939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418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יצירת מפתחות</a:t>
            </a: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90746" y="1666568"/>
                <a:ext cx="11810508" cy="5191432"/>
              </a:xfrm>
            </p:spPr>
            <p:txBody>
              <a:bodyPr numCol="1" spcCol="288000">
                <a:normAutofit/>
              </a:bodyPr>
              <a:lstStyle/>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השלב הראשון במימוש אלגוריתם </a:t>
                </a:r>
                <a:r>
                  <a:rPr lang="en-US" sz="1800" dirty="0">
                    <a:solidFill>
                      <a:srgbClr val="008080"/>
                    </a:solidFill>
                    <a:latin typeface="Narkisim" panose="020E0502050101010101" pitchFamily="34" charset="-79"/>
                    <a:cs typeface="Narkisim" panose="020E0502050101010101" pitchFamily="34" charset="-79"/>
                  </a:rPr>
                  <a:t>RSA</a:t>
                </a:r>
                <a:r>
                  <a:rPr lang="he-IL" sz="1800" dirty="0">
                    <a:solidFill>
                      <a:srgbClr val="008080"/>
                    </a:solidFill>
                    <a:latin typeface="Narkisim" panose="020E0502050101010101" pitchFamily="34" charset="-79"/>
                    <a:cs typeface="Narkisim" panose="020E0502050101010101" pitchFamily="34" charset="-79"/>
                  </a:rPr>
                  <a:t>, הוא יצירת שני מפתחות, ציבורי ופרטי עבור משתמש מסוים, נקרא לו בוב כמובן.</a:t>
                </a:r>
              </a:p>
              <a:p>
                <a:pPr algn="just">
                  <a:buSzPct val="100000"/>
                  <a:buBlip>
                    <a:blip r:embed="rId2"/>
                  </a:buBlip>
                </a:pPr>
                <a:r>
                  <a:rPr lang="he-IL" sz="1800" dirty="0">
                    <a:solidFill>
                      <a:srgbClr val="008080"/>
                    </a:solidFill>
                  </a:rPr>
                  <a:t> </a:t>
                </a:r>
                <a:r>
                  <a:rPr lang="he-IL" sz="1800" dirty="0">
                    <a:solidFill>
                      <a:srgbClr val="008080"/>
                    </a:solidFill>
                    <a:latin typeface="Narkisim" panose="020E0502050101010101" pitchFamily="34" charset="-79"/>
                    <a:cs typeface="Narkisim" panose="020E0502050101010101" pitchFamily="34" charset="-79"/>
                  </a:rPr>
                  <a:t>על מנת ליצור לבוב את המפתחות, נפעל בשלבים הבאים:</a:t>
                </a:r>
              </a:p>
              <a:p>
                <a:pPr marL="800100" lvl="1" indent="-342900" algn="just">
                  <a:buSzPct val="100000"/>
                  <a:buFont typeface="+mj-lt"/>
                  <a:buAutoNum type="arabicPeriod"/>
                </a:pPr>
                <a:r>
                  <a:rPr lang="he-IL" sz="1800" dirty="0">
                    <a:solidFill>
                      <a:srgbClr val="008080"/>
                    </a:solidFill>
                    <a:latin typeface="Narkisim" panose="020E0502050101010101" pitchFamily="34" charset="-79"/>
                    <a:cs typeface="Narkisim" panose="020E0502050101010101" pitchFamily="34" charset="-79"/>
                  </a:rPr>
                  <a:t>נגריל שני מספרים ראשוניים גדולים (לפחות באורך </a:t>
                </a:r>
                <a:r>
                  <a:rPr lang="en-US" sz="1800" dirty="0">
                    <a:solidFill>
                      <a:srgbClr val="008080"/>
                    </a:solidFill>
                    <a:latin typeface="Narkisim" panose="020E0502050101010101" pitchFamily="34" charset="-79"/>
                    <a:cs typeface="Narkisim" panose="020E0502050101010101" pitchFamily="34" charset="-79"/>
                  </a:rPr>
                  <a:t> 1024 bit</a:t>
                </a:r>
                <a:r>
                  <a:rPr lang="he-IL" sz="1800" dirty="0">
                    <a:solidFill>
                      <a:srgbClr val="008080"/>
                    </a:solidFill>
                    <a:latin typeface="Narkisim" panose="020E0502050101010101" pitchFamily="34" charset="-79"/>
                    <a:cs typeface="Narkisim" panose="020E0502050101010101" pitchFamily="34" charset="-79"/>
                  </a:rPr>
                  <a:t>כל אחד)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𝑝</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𝑞</m:t>
                    </m:r>
                  </m:oMath>
                </a14:m>
                <a:r>
                  <a:rPr lang="he-IL" sz="1800" dirty="0">
                    <a:solidFill>
                      <a:srgbClr val="008080"/>
                    </a:solidFill>
                    <a:latin typeface="Narkisim" panose="020E0502050101010101" pitchFamily="34" charset="-79"/>
                    <a:cs typeface="Narkisim" panose="020E0502050101010101" pitchFamily="34" charset="-79"/>
                  </a:rPr>
                  <a:t>, הם יהיו סודיים וישמשו רק אותנו.</a:t>
                </a:r>
              </a:p>
              <a:p>
                <a:pPr marL="800100" lvl="1" indent="-342900" algn="just">
                  <a:buSzPct val="100000"/>
                  <a:buFont typeface="+mj-lt"/>
                  <a:buAutoNum type="arabicPeriod"/>
                </a:pPr>
                <a:r>
                  <a:rPr lang="he-IL" sz="1800" dirty="0">
                    <a:solidFill>
                      <a:srgbClr val="008080"/>
                    </a:solidFill>
                    <a:latin typeface="Narkisim" panose="020E0502050101010101" pitchFamily="34" charset="-79"/>
                    <a:cs typeface="Narkisim" panose="020E0502050101010101" pitchFamily="34" charset="-79"/>
                  </a:rPr>
                  <a:t>נחשב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𝑝</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𝑞</m:t>
                    </m:r>
                  </m:oMath>
                </a14:m>
                <a:r>
                  <a:rPr lang="he-IL" sz="1800" dirty="0">
                    <a:solidFill>
                      <a:srgbClr val="008080"/>
                    </a:solidFill>
                    <a:latin typeface="Narkisim" panose="020E0502050101010101" pitchFamily="34" charset="-79"/>
                    <a:cs typeface="Narkisim" panose="020E0502050101010101" pitchFamily="34" charset="-79"/>
                  </a:rPr>
                  <a:t>, כעת הוא יקרא המודולוס.</a:t>
                </a:r>
              </a:p>
              <a:p>
                <a:pPr marL="800100" lvl="1" indent="-342900" algn="just">
                  <a:buSzPct val="100000"/>
                  <a:buFont typeface="+mj-lt"/>
                  <a:buAutoNum type="arabicPeriod"/>
                </a:pPr>
                <a:r>
                  <a:rPr lang="he-IL" sz="1800" dirty="0">
                    <a:solidFill>
                      <a:srgbClr val="008080"/>
                    </a:solidFill>
                    <a:latin typeface="Narkisim" panose="020E0502050101010101" pitchFamily="34" charset="-79"/>
                    <a:cs typeface="Narkisim" panose="020E0502050101010101" pitchFamily="34" charset="-79"/>
                  </a:rPr>
                  <a:t>מחשבים את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𝜙</m:t>
                    </m:r>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𝑛</m:t>
                        </m:r>
                      </m:e>
                    </m:d>
                  </m:oMath>
                </a14:m>
                <a:r>
                  <a:rPr lang="he-IL" sz="1800" dirty="0">
                    <a:solidFill>
                      <a:srgbClr val="008080"/>
                    </a:solidFill>
                    <a:latin typeface="Narkisim" panose="020E0502050101010101" pitchFamily="34" charset="-79"/>
                    <a:cs typeface="Narkisim" panose="020E0502050101010101" pitchFamily="34" charset="-79"/>
                  </a:rPr>
                  <a:t> המייצג את סדר החבורה.</a:t>
                </a:r>
              </a:p>
              <a:p>
                <a:pPr marL="800100" lvl="1" indent="-342900" algn="just">
                  <a:buSzPct val="100000"/>
                  <a:buFont typeface="+mj-lt"/>
                  <a:buAutoNum type="arabicPeriod"/>
                </a:pPr>
                <a:r>
                  <a:rPr lang="he-IL" sz="1800" dirty="0">
                    <a:solidFill>
                      <a:srgbClr val="008080"/>
                    </a:solidFill>
                    <a:latin typeface="Narkisim" panose="020E0502050101010101" pitchFamily="34" charset="-79"/>
                    <a:cs typeface="Narkisim" panose="020E0502050101010101" pitchFamily="34" charset="-79"/>
                  </a:rPr>
                  <a:t>נבחר את המפתח הפומבי,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𝑒</m:t>
                    </m:r>
                  </m:oMath>
                </a14:m>
                <a:r>
                  <a:rPr lang="he-IL" sz="1800" dirty="0">
                    <a:solidFill>
                      <a:srgbClr val="008080"/>
                    </a:solidFill>
                    <a:latin typeface="Narkisim" panose="020E0502050101010101" pitchFamily="34" charset="-79"/>
                    <a:cs typeface="Narkisim" panose="020E0502050101010101" pitchFamily="34" charset="-79"/>
                  </a:rPr>
                  <a:t>, המקיים:</a:t>
                </a:r>
                <a:r>
                  <a:rPr lang="en-US" sz="1800" dirty="0">
                    <a:solidFill>
                      <a:srgbClr val="008080"/>
                    </a:solidFill>
                    <a:latin typeface="Narkisim" panose="020E0502050101010101" pitchFamily="34" charset="-79"/>
                    <a:cs typeface="Narkisim" panose="020E0502050101010101" pitchFamily="34" charset="-79"/>
                  </a:rPr>
                  <a:t>. </a:t>
                </a:r>
                <a14:m>
                  <m:oMath xmlns:m="http://schemas.openxmlformats.org/officeDocument/2006/math">
                    <m:r>
                      <a:rPr lang="he-IL" sz="1800" b="0" i="1" smtClean="0">
                        <a:solidFill>
                          <a:srgbClr val="008080"/>
                        </a:solidFill>
                        <a:latin typeface="Cambria Math" panose="02040503050406030204" pitchFamily="18" charset="0"/>
                        <a:cs typeface="Narkisim" panose="020E0502050101010101" pitchFamily="34" charset="-79"/>
                      </a:rPr>
                      <m:t>1</m:t>
                    </m:r>
                    <m:r>
                      <a:rPr lang="en-US" sz="1800" b="0" i="1" smtClean="0">
                        <a:solidFill>
                          <a:srgbClr val="008080"/>
                        </a:solidFill>
                        <a:latin typeface="Cambria Math" panose="02040503050406030204" pitchFamily="18" charset="0"/>
                        <a:cs typeface="Narkisim" panose="020E0502050101010101" pitchFamily="34" charset="-79"/>
                      </a:rPr>
                      <m:t>&lt;</m:t>
                    </m:r>
                    <m:r>
                      <a:rPr lang="en-US" sz="1800" b="0" i="1" smtClean="0">
                        <a:solidFill>
                          <a:srgbClr val="008080"/>
                        </a:solidFill>
                        <a:latin typeface="Cambria Math" panose="02040503050406030204" pitchFamily="18" charset="0"/>
                        <a:cs typeface="Narkisim" panose="020E0502050101010101" pitchFamily="34" charset="-79"/>
                      </a:rPr>
                      <m:t>𝑒</m:t>
                    </m:r>
                    <m:r>
                      <a:rPr lang="en-US" sz="1800" b="0" i="1" smtClean="0">
                        <a:solidFill>
                          <a:srgbClr val="008080"/>
                        </a:solidFill>
                        <a:latin typeface="Cambria Math" panose="02040503050406030204" pitchFamily="18" charset="0"/>
                        <a:cs typeface="Narkisim" panose="020E0502050101010101" pitchFamily="34" charset="-79"/>
                      </a:rPr>
                      <m:t>&lt;</m:t>
                    </m:r>
                    <m:r>
                      <a:rPr lang="en-US" sz="1800" b="0" i="1" smtClean="0">
                        <a:solidFill>
                          <a:srgbClr val="008080"/>
                        </a:solidFill>
                        <a:latin typeface="Cambria Math" panose="02040503050406030204" pitchFamily="18" charset="0"/>
                        <a:cs typeface="Narkisim" panose="020E0502050101010101" pitchFamily="34" charset="-79"/>
                      </a:rPr>
                      <m:t>𝜙</m:t>
                    </m:r>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𝑛</m:t>
                        </m:r>
                      </m:e>
                    </m:d>
                    <m:r>
                      <a:rPr lang="en-US" sz="1800" b="0" i="1" smtClean="0">
                        <a:solidFill>
                          <a:srgbClr val="008080"/>
                        </a:solidFill>
                        <a:latin typeface="Cambria Math" panose="02040503050406030204" pitchFamily="18" charset="0"/>
                        <a:cs typeface="Narkisim" panose="020E0502050101010101" pitchFamily="34" charset="-79"/>
                      </a:rPr>
                      <m:t>,</m:t>
                    </m:r>
                    <m:func>
                      <m:funcPr>
                        <m:ctrlPr>
                          <a:rPr lang="en-US" sz="1800" b="0" i="1" smtClean="0">
                            <a:solidFill>
                              <a:srgbClr val="008080"/>
                            </a:solidFill>
                            <a:latin typeface="Cambria Math" panose="02040503050406030204" pitchFamily="18" charset="0"/>
                            <a:cs typeface="Narkisim" panose="020E0502050101010101" pitchFamily="34" charset="-79"/>
                          </a:rPr>
                        </m:ctrlPr>
                      </m:funcPr>
                      <m:fName>
                        <m:r>
                          <a:rPr lang="en-US" sz="1800" b="0" i="0" smtClean="0">
                            <a:solidFill>
                              <a:srgbClr val="008080"/>
                            </a:solidFill>
                            <a:latin typeface="Cambria Math" panose="02040503050406030204" pitchFamily="18" charset="0"/>
                            <a:cs typeface="Narkisim" panose="020E0502050101010101" pitchFamily="34" charset="-79"/>
                          </a:rPr>
                          <m:t>  </m:t>
                        </m:r>
                        <m:r>
                          <m:rPr>
                            <m:sty m:val="p"/>
                          </m:rPr>
                          <a:rPr lang="en-US" sz="1800" b="0" i="0" smtClean="0">
                            <a:solidFill>
                              <a:srgbClr val="008080"/>
                            </a:solidFill>
                            <a:latin typeface="Cambria Math" panose="02040503050406030204" pitchFamily="18" charset="0"/>
                            <a:cs typeface="Narkisim" panose="020E0502050101010101" pitchFamily="34" charset="-79"/>
                          </a:rPr>
                          <m:t>gcd</m:t>
                        </m:r>
                      </m:fName>
                      <m:e>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𝑒</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𝜙</m:t>
                            </m:r>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𝑛</m:t>
                                </m:r>
                              </m:e>
                            </m:d>
                          </m:e>
                        </m:d>
                      </m:e>
                    </m:func>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1</m:t>
                    </m:r>
                  </m:oMath>
                </a14:m>
                <a:r>
                  <a:rPr lang="he-IL" sz="1800" dirty="0">
                    <a:solidFill>
                      <a:srgbClr val="008080"/>
                    </a:solidFill>
                    <a:latin typeface="Narkisim" panose="020E0502050101010101" pitchFamily="34" charset="-79"/>
                    <a:cs typeface="Narkisim" panose="020E0502050101010101" pitchFamily="34" charset="-79"/>
                  </a:rPr>
                  <a:t> </a:t>
                </a:r>
              </a:p>
              <a:p>
                <a:pPr marL="800100" lvl="1" indent="-342900" algn="just">
                  <a:buSzPct val="100000"/>
                  <a:buFont typeface="+mj-lt"/>
                  <a:buAutoNum type="arabicPeriod"/>
                </a:pPr>
                <a:r>
                  <a:rPr lang="he-IL" sz="1800" dirty="0">
                    <a:solidFill>
                      <a:srgbClr val="008080"/>
                    </a:solidFill>
                    <a:latin typeface="Narkisim" panose="020E0502050101010101" pitchFamily="34" charset="-79"/>
                    <a:cs typeface="Narkisim" panose="020E0502050101010101" pitchFamily="34" charset="-79"/>
                  </a:rPr>
                  <a:t>נחשב את המפתח הפרטי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𝑑</m:t>
                    </m:r>
                  </m:oMath>
                </a14:m>
                <a:r>
                  <a:rPr lang="he-IL" sz="1800" dirty="0">
                    <a:solidFill>
                      <a:srgbClr val="008080"/>
                    </a:solidFill>
                    <a:latin typeface="Narkisim" panose="020E0502050101010101" pitchFamily="34" charset="-79"/>
                    <a:cs typeface="Narkisim" panose="020E0502050101010101" pitchFamily="34" charset="-79"/>
                  </a:rPr>
                  <a:t>, המקיים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𝑒</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𝑑</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1</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𝑚𝑜𝑑</m:t>
                    </m:r>
                    <m:r>
                      <a:rPr lang="en-US" sz="1800" b="0" i="1"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𝜙</m:t>
                    </m:r>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𝑛</m:t>
                        </m:r>
                      </m:e>
                    </m:d>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dirty="0">
                    <a:solidFill>
                      <a:srgbClr val="008080"/>
                    </a:solidFill>
                    <a:latin typeface="Narkisim" panose="020E0502050101010101" pitchFamily="34" charset="-79"/>
                    <a:cs typeface="Narkisim" panose="020E0502050101010101" pitchFamily="34" charset="-79"/>
                  </a:rPr>
                  <a:t>. קל לראות כי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𝑑</m:t>
                    </m:r>
                  </m:oMath>
                </a14:m>
                <a:r>
                  <a:rPr lang="he-IL" sz="1800" dirty="0">
                    <a:solidFill>
                      <a:srgbClr val="008080"/>
                    </a:solidFill>
                    <a:latin typeface="Narkisim" panose="020E0502050101010101" pitchFamily="34" charset="-79"/>
                    <a:cs typeface="Narkisim" panose="020E0502050101010101" pitchFamily="34" charset="-79"/>
                  </a:rPr>
                  <a:t> הוא ההופכי של </a:t>
                </a:r>
                <a14:m>
                  <m:oMath xmlns:m="http://schemas.openxmlformats.org/officeDocument/2006/math">
                    <m:r>
                      <a:rPr lang="en-US" sz="1800" i="1" dirty="0" smtClean="0">
                        <a:solidFill>
                          <a:srgbClr val="008080"/>
                        </a:solidFill>
                        <a:latin typeface="Cambria Math" panose="02040503050406030204" pitchFamily="18" charset="0"/>
                        <a:cs typeface="Narkisim" panose="020E0502050101010101" pitchFamily="34" charset="-79"/>
                      </a:rPr>
                      <m:t>𝑒</m:t>
                    </m:r>
                  </m:oMath>
                </a14:m>
                <a:r>
                  <a:rPr lang="he-IL" sz="1800" dirty="0">
                    <a:solidFill>
                      <a:srgbClr val="008080"/>
                    </a:solidFill>
                    <a:latin typeface="Narkisim" panose="020E0502050101010101" pitchFamily="34" charset="-79"/>
                    <a:cs typeface="Narkisim" panose="020E0502050101010101" pitchFamily="34" charset="-79"/>
                  </a:rPr>
                  <a:t> ב -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m:t>
                    </m:r>
                    <m:sSubSup>
                      <m:sSubSupPr>
                        <m:ctrlPr>
                          <a:rPr lang="en-US" sz="1800" b="0" i="1" smtClean="0">
                            <a:solidFill>
                              <a:srgbClr val="008080"/>
                            </a:solidFill>
                            <a:latin typeface="Cambria Math" panose="02040503050406030204" pitchFamily="18" charset="0"/>
                            <a:cs typeface="Narkisim" panose="020E0502050101010101" pitchFamily="34" charset="-79"/>
                          </a:rPr>
                        </m:ctrlPr>
                      </m:sSubSupPr>
                      <m:e>
                        <m:r>
                          <a:rPr lang="en-US" sz="1800" b="0" i="1" smtClean="0">
                            <a:solidFill>
                              <a:srgbClr val="008080"/>
                            </a:solidFill>
                            <a:latin typeface="Cambria Math" panose="02040503050406030204" pitchFamily="18" charset="0"/>
                            <a:cs typeface="Narkisim" panose="020E0502050101010101" pitchFamily="34" charset="-79"/>
                          </a:rPr>
                          <m:t>ℤ</m:t>
                        </m:r>
                      </m:e>
                      <m:sub>
                        <m:r>
                          <a:rPr lang="en-US" sz="1800" b="0" i="1" smtClean="0">
                            <a:solidFill>
                              <a:srgbClr val="008080"/>
                            </a:solidFill>
                            <a:latin typeface="Cambria Math" panose="02040503050406030204" pitchFamily="18" charset="0"/>
                            <a:cs typeface="Narkisim" panose="020E0502050101010101" pitchFamily="34" charset="-79"/>
                          </a:rPr>
                          <m:t>𝑛</m:t>
                        </m:r>
                      </m:sub>
                      <m:sup>
                        <m:r>
                          <a:rPr lang="en-US" sz="1800" b="0" i="1" smtClean="0">
                            <a:solidFill>
                              <a:srgbClr val="008080"/>
                            </a:solidFill>
                            <a:latin typeface="Cambria Math" panose="02040503050406030204" pitchFamily="18" charset="0"/>
                            <a:cs typeface="Narkisim" panose="020E0502050101010101" pitchFamily="34" charset="-79"/>
                          </a:rPr>
                          <m:t>∗</m:t>
                        </m:r>
                      </m:sup>
                    </m:sSubSup>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2200" dirty="0">
                    <a:solidFill>
                      <a:srgbClr val="008080"/>
                    </a:solidFill>
                    <a:latin typeface="Narkisim" panose="020E0502050101010101" pitchFamily="34" charset="-79"/>
                    <a:cs typeface="Narkisim" panose="020E0502050101010101" pitchFamily="34" charset="-79"/>
                  </a:rPr>
                  <a:t> </a:t>
                </a:r>
                <a:r>
                  <a:rPr lang="he-IL" sz="1800" dirty="0">
                    <a:solidFill>
                      <a:srgbClr val="008080"/>
                    </a:solidFill>
                    <a:latin typeface="Narkisim" panose="020E0502050101010101" pitchFamily="34" charset="-79"/>
                    <a:cs typeface="Narkisim" panose="020E0502050101010101" pitchFamily="34" charset="-79"/>
                  </a:rPr>
                  <a:t>ולבסוף, המפתח הציבורי הוא הצמד </a:t>
                </a:r>
                <a14:m>
                  <m:oMath xmlns:m="http://schemas.openxmlformats.org/officeDocument/2006/math">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𝑛</m:t>
                    </m:r>
                    <m:r>
                      <a:rPr lang="en-US" sz="2000" b="0" i="1" smtClean="0">
                        <a:solidFill>
                          <a:srgbClr val="008080"/>
                        </a:solidFill>
                        <a:latin typeface="Cambria Math" panose="02040503050406030204" pitchFamily="18" charset="0"/>
                        <a:cs typeface="Narkisim" panose="020E0502050101010101" pitchFamily="34" charset="-79"/>
                      </a:rPr>
                      <m:t>,</m:t>
                    </m:r>
                    <m:r>
                      <a:rPr lang="en-US" sz="2000" b="0" i="1" smtClean="0">
                        <a:solidFill>
                          <a:srgbClr val="008080"/>
                        </a:solidFill>
                        <a:latin typeface="Cambria Math" panose="02040503050406030204" pitchFamily="18" charset="0"/>
                        <a:cs typeface="Narkisim" panose="020E0502050101010101" pitchFamily="34" charset="-79"/>
                      </a:rPr>
                      <m:t>𝑒</m:t>
                    </m:r>
                    <m:r>
                      <a:rPr lang="en-US" sz="2000" b="0" i="1" smtClean="0">
                        <a:solidFill>
                          <a:srgbClr val="008080"/>
                        </a:solidFill>
                        <a:latin typeface="Cambria Math" panose="02040503050406030204" pitchFamily="18" charset="0"/>
                        <a:cs typeface="Narkisim" panose="020E0502050101010101" pitchFamily="34" charset="-79"/>
                      </a:rPr>
                      <m:t>)</m:t>
                    </m:r>
                  </m:oMath>
                </a14:m>
                <a:r>
                  <a:rPr lang="he-IL" sz="2200" dirty="0">
                    <a:solidFill>
                      <a:srgbClr val="008080"/>
                    </a:solidFill>
                    <a:latin typeface="Narkisim" panose="020E0502050101010101" pitchFamily="34" charset="-79"/>
                    <a:cs typeface="Narkisim" panose="020E0502050101010101" pitchFamily="34" charset="-79"/>
                  </a:rPr>
                  <a:t> </a:t>
                </a:r>
                <a:r>
                  <a:rPr lang="he-IL" sz="1800" dirty="0">
                    <a:solidFill>
                      <a:srgbClr val="008080"/>
                    </a:solidFill>
                    <a:latin typeface="Narkisim" panose="020E0502050101010101" pitchFamily="34" charset="-79"/>
                    <a:cs typeface="Narkisim" panose="020E0502050101010101" pitchFamily="34" charset="-79"/>
                  </a:rPr>
                  <a:t>והפרטי הוא הצמד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𝑑</m:t>
                    </m:r>
                    <m:r>
                      <a:rPr lang="en-US" sz="1800" b="0" i="1" smtClean="0">
                        <a:solidFill>
                          <a:srgbClr val="008080"/>
                        </a:solidFill>
                        <a:latin typeface="Cambria Math" panose="02040503050406030204" pitchFamily="18" charset="0"/>
                        <a:cs typeface="Narkisim" panose="020E0502050101010101" pitchFamily="34" charset="-79"/>
                      </a:rPr>
                      <m:t>)</m:t>
                    </m:r>
                  </m:oMath>
                </a14:m>
                <a:r>
                  <a:rPr lang="he-IL" sz="22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כעת, אעבור על השלבים בהרחבה.</a:t>
                </a:r>
              </a:p>
              <a:p>
                <a:pPr algn="just">
                  <a:buSzPct val="100000"/>
                  <a:buBlip>
                    <a:blip r:embed="rId2"/>
                  </a:buBlip>
                </a:pPr>
                <a:endParaRPr lang="he-IL" sz="22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p:txBody>
          </p:sp>
        </mc:Choice>
        <mc:Fallback>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90746" y="1666568"/>
                <a:ext cx="11810508" cy="5191432"/>
              </a:xfrm>
              <a:blipFill>
                <a:blip r:embed="rId3"/>
                <a:stretch>
                  <a:fillRect t="-939"/>
                </a:stretch>
              </a:blipFill>
            </p:spPr>
            <p:txBody>
              <a:bodyPr/>
              <a:lstStyle/>
              <a:p>
                <a:r>
                  <a:rPr lang="he-IL">
                    <a:noFill/>
                  </a:rPr>
                  <a:t> </a:t>
                </a:r>
              </a:p>
            </p:txBody>
          </p:sp>
        </mc:Fallback>
      </mc:AlternateContent>
      <p:pic>
        <p:nvPicPr>
          <p:cNvPr id="4098" name="Picture 2" descr="Keys png images | PNGEgg">
            <a:extLst>
              <a:ext uri="{FF2B5EF4-FFF2-40B4-BE49-F238E27FC236}">
                <a16:creationId xmlns:a16="http://schemas.microsoft.com/office/drawing/2014/main" id="{6C7C9D4E-A93F-A0B3-437E-30CE54EE1E4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959" b="94072" l="7222" r="93667">
                        <a14:foregroundMark x1="92000" y1="42526" x2="92000" y2="42526"/>
                        <a14:foregroundMark x1="93667" y1="42010" x2="93667" y2="42010"/>
                        <a14:foregroundMark x1="28111" y1="7216" x2="28111" y2="7216"/>
                        <a14:foregroundMark x1="7333" y1="53351" x2="7333" y2="53351"/>
                        <a14:foregroundMark x1="26667" y1="94072" x2="26667" y2="94072"/>
                        <a14:backgroundMark x1="17000" y1="43299" x2="16556" y2="46649"/>
                      </a14:backgroundRemoval>
                    </a14:imgEffect>
                  </a14:imgLayer>
                </a14:imgProps>
              </a:ext>
              <a:ext uri="{28A0092B-C50C-407E-A947-70E740481C1C}">
                <a14:useLocalDpi xmlns:a14="http://schemas.microsoft.com/office/drawing/2010/main" val="0"/>
              </a:ext>
            </a:extLst>
          </a:blip>
          <a:srcRect/>
          <a:stretch>
            <a:fillRect/>
          </a:stretch>
        </p:blipFill>
        <p:spPr bwMode="auto">
          <a:xfrm>
            <a:off x="553188" y="4485457"/>
            <a:ext cx="4148600" cy="17885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38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יצירת מפתחות – שלב </a:t>
            </a:r>
            <a:r>
              <a:rPr lang="en-US"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I</a:t>
            </a:r>
            <a:endPar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endParaRP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90746" y="1666568"/>
                <a:ext cx="11810508" cy="5191432"/>
              </a:xfrm>
            </p:spPr>
            <p:txBody>
              <a:bodyPr numCol="1" spcCol="288000">
                <a:normAutofit/>
              </a:bodyPr>
              <a:lstStyle/>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השלב הראשון ביצירת מפתחות באלגוריתם </a:t>
                </a:r>
                <a:r>
                  <a:rPr lang="en-US" sz="1800" dirty="0">
                    <a:solidFill>
                      <a:srgbClr val="008080"/>
                    </a:solidFill>
                    <a:latin typeface="Narkisim" panose="020E0502050101010101" pitchFamily="34" charset="-79"/>
                    <a:cs typeface="Narkisim" panose="020E0502050101010101" pitchFamily="34" charset="-79"/>
                  </a:rPr>
                  <a:t>RSA</a:t>
                </a:r>
                <a:r>
                  <a:rPr lang="he-IL" sz="1800" dirty="0">
                    <a:solidFill>
                      <a:srgbClr val="008080"/>
                    </a:solidFill>
                    <a:latin typeface="Narkisim" panose="020E0502050101010101" pitchFamily="34" charset="-79"/>
                    <a:cs typeface="Narkisim" panose="020E0502050101010101" pitchFamily="34" charset="-79"/>
                  </a:rPr>
                  <a:t>, הוא יצירת שני ראשוניים רנדומליים.</a:t>
                </a:r>
              </a:p>
              <a:p>
                <a:pPr algn="just">
                  <a:buSzPct val="100000"/>
                  <a:buBlip>
                    <a:blip r:embed="rId2"/>
                  </a:buBlip>
                </a:pPr>
                <a:r>
                  <a:rPr lang="he-IL" sz="1800" dirty="0">
                    <a:solidFill>
                      <a:srgbClr val="008080"/>
                    </a:solidFill>
                  </a:rPr>
                  <a:t> </a:t>
                </a:r>
                <a:r>
                  <a:rPr lang="he-IL" sz="1800" dirty="0">
                    <a:solidFill>
                      <a:srgbClr val="008080"/>
                    </a:solidFill>
                    <a:latin typeface="Narkisim" panose="020E0502050101010101" pitchFamily="34" charset="-79"/>
                    <a:cs typeface="Narkisim" panose="020E0502050101010101" pitchFamily="34" charset="-79"/>
                  </a:rPr>
                  <a:t>משימה זאת נשמעת פשוטה, אך היא למעשה מורכבת למדיי, בשל שיש להגריל ראשוניים בגודל 1024 ביט לפחות (308 ספרות עשרוניות)!</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השיטה תעבוד כך: נגריל מספר בגודל הרצוי, ולאחר מכן נבדוק אם הוא ראשוני (אפרט על השיטות בהמשך). למה זה עובד? ישנם אינסוף ראשוניים, וידוע כי צפיפותם בין כל הטבעיים היא </a:t>
                </a:r>
                <a14:m>
                  <m:oMath xmlns:m="http://schemas.openxmlformats.org/officeDocument/2006/math">
                    <m:r>
                      <a:rPr lang="en-US" sz="1800" b="0" i="1" smtClean="0">
                        <a:solidFill>
                          <a:srgbClr val="008080"/>
                        </a:solidFill>
                        <a:latin typeface="Cambria Math" panose="02040503050406030204" pitchFamily="18" charset="0"/>
                        <a:ea typeface="Cambria Math" panose="02040503050406030204" pitchFamily="18" charset="0"/>
                        <a:cs typeface="Narkisim" panose="020E0502050101010101" pitchFamily="34" charset="-79"/>
                      </a:rPr>
                      <m:t>~</m:t>
                    </m:r>
                    <m:f>
                      <m:fPr>
                        <m:ctrlPr>
                          <a:rPr lang="en-US" sz="1800" b="0" i="1" smtClean="0">
                            <a:solidFill>
                              <a:srgbClr val="008080"/>
                            </a:solidFill>
                            <a:latin typeface="Cambria Math" panose="02040503050406030204" pitchFamily="18" charset="0"/>
                            <a:cs typeface="Narkisim" panose="020E0502050101010101" pitchFamily="34" charset="-79"/>
                          </a:rPr>
                        </m:ctrlPr>
                      </m:fPr>
                      <m:num>
                        <m:r>
                          <a:rPr lang="en-US" sz="1800" b="0" i="1" smtClean="0">
                            <a:solidFill>
                              <a:srgbClr val="008080"/>
                            </a:solidFill>
                            <a:latin typeface="Cambria Math" panose="02040503050406030204" pitchFamily="18" charset="0"/>
                            <a:cs typeface="Narkisim" panose="020E0502050101010101" pitchFamily="34" charset="-79"/>
                          </a:rPr>
                          <m:t>𝑛</m:t>
                        </m:r>
                      </m:num>
                      <m:den>
                        <m:func>
                          <m:funcPr>
                            <m:ctrlPr>
                              <a:rPr lang="en-US" sz="1800" b="0" i="1" smtClean="0">
                                <a:solidFill>
                                  <a:srgbClr val="008080"/>
                                </a:solidFill>
                                <a:latin typeface="Cambria Math" panose="02040503050406030204" pitchFamily="18" charset="0"/>
                                <a:cs typeface="Narkisim" panose="020E0502050101010101" pitchFamily="34" charset="-79"/>
                              </a:rPr>
                            </m:ctrlPr>
                          </m:funcPr>
                          <m:fName>
                            <m:r>
                              <m:rPr>
                                <m:sty m:val="p"/>
                              </m:rPr>
                              <a:rPr lang="en-US" sz="1800" b="0" i="0" smtClean="0">
                                <a:solidFill>
                                  <a:srgbClr val="008080"/>
                                </a:solidFill>
                                <a:latin typeface="Cambria Math" panose="02040503050406030204" pitchFamily="18" charset="0"/>
                                <a:cs typeface="Narkisim" panose="020E0502050101010101" pitchFamily="34" charset="-79"/>
                              </a:rPr>
                              <m:t>ln</m:t>
                            </m:r>
                          </m:fName>
                          <m:e>
                            <m:d>
                              <m:dPr>
                                <m:ctrlPr>
                                  <a:rPr lang="en-US" sz="1800" b="0" i="1" smtClean="0">
                                    <a:solidFill>
                                      <a:srgbClr val="008080"/>
                                    </a:solidFill>
                                    <a:latin typeface="Cambria Math" panose="02040503050406030204" pitchFamily="18" charset="0"/>
                                    <a:cs typeface="Narkisim" panose="020E0502050101010101" pitchFamily="34" charset="-79"/>
                                  </a:rPr>
                                </m:ctrlPr>
                              </m:dPr>
                              <m:e>
                                <m:r>
                                  <a:rPr lang="en-US" sz="1800" b="0" i="1" smtClean="0">
                                    <a:solidFill>
                                      <a:srgbClr val="008080"/>
                                    </a:solidFill>
                                    <a:latin typeface="Cambria Math" panose="02040503050406030204" pitchFamily="18" charset="0"/>
                                    <a:cs typeface="Narkisim" panose="020E0502050101010101" pitchFamily="34" charset="-79"/>
                                  </a:rPr>
                                  <m:t>𝑛</m:t>
                                </m:r>
                              </m:e>
                            </m:d>
                          </m:e>
                        </m:func>
                      </m:den>
                    </m:f>
                  </m:oMath>
                </a14:m>
                <a:r>
                  <a:rPr lang="he-IL" sz="1800" b="0" dirty="0">
                    <a:solidFill>
                      <a:srgbClr val="008080"/>
                    </a:solidFill>
                    <a:latin typeface="Narkisim" panose="020E0502050101010101" pitchFamily="34" charset="-79"/>
                    <a:cs typeface="Narkisim" panose="020E0502050101010101" pitchFamily="34" charset="-79"/>
                  </a:rPr>
                  <a:t>, ולכן אנו אמורים </a:t>
                </a:r>
                <a:r>
                  <a:rPr lang="he-IL" sz="1800" dirty="0">
                    <a:solidFill>
                      <a:srgbClr val="008080"/>
                    </a:solidFill>
                    <a:latin typeface="Narkisim" panose="020E0502050101010101" pitchFamily="34" charset="-79"/>
                    <a:cs typeface="Narkisim" panose="020E0502050101010101" pitchFamily="34" charset="-79"/>
                  </a:rPr>
                  <a:t>ל</a:t>
                </a:r>
                <a:r>
                  <a:rPr lang="he-IL" sz="1800" b="0" dirty="0">
                    <a:solidFill>
                      <a:srgbClr val="008080"/>
                    </a:solidFill>
                    <a:latin typeface="Narkisim" panose="020E0502050101010101" pitchFamily="34" charset="-79"/>
                    <a:cs typeface="Narkisim" panose="020E0502050101010101" pitchFamily="34" charset="-79"/>
                  </a:rPr>
                  <a:t>היתקל בראשוני תוך מספר הגרלות (בערך 709 עבור מספרים בגודל 1024</a:t>
                </a:r>
                <a:r>
                  <a:rPr lang="en-US" sz="1800" b="0" dirty="0">
                    <a:solidFill>
                      <a:srgbClr val="008080"/>
                    </a:solidFill>
                    <a:latin typeface="Narkisim" panose="020E0502050101010101" pitchFamily="34" charset="-79"/>
                    <a:cs typeface="Narkisim" panose="020E0502050101010101" pitchFamily="34" charset="-79"/>
                  </a:rPr>
                  <a:t>bit </a:t>
                </a:r>
                <a:r>
                  <a:rPr lang="he-IL" sz="1800" b="0" dirty="0">
                    <a:solidFill>
                      <a:srgbClr val="008080"/>
                    </a:solidFill>
                    <a:latin typeface="Narkisim" panose="020E0502050101010101" pitchFamily="34" charset="-79"/>
                    <a:cs typeface="Narkisim" panose="020E0502050101010101" pitchFamily="34" charset="-79"/>
                  </a:rPr>
                  <a:t>) שהוא בסדר גודל של כמות הספרות של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b="0" dirty="0">
                    <a:solidFill>
                      <a:srgbClr val="008080"/>
                    </a:solidFill>
                    <a:latin typeface="Narkisim" panose="020E0502050101010101" pitchFamily="34" charset="-79"/>
                    <a:cs typeface="Narkisim" panose="020E0502050101010101" pitchFamily="34" charset="-79"/>
                  </a:rPr>
                  <a:t> , ולא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b="0" dirty="0">
                    <a:solidFill>
                      <a:srgbClr val="008080"/>
                    </a:solidFill>
                    <a:latin typeface="Narkisim" panose="020E0502050101010101" pitchFamily="34" charset="-79"/>
                    <a:cs typeface="Narkisim" panose="020E0502050101010101" pitchFamily="34" charset="-79"/>
                  </a:rPr>
                  <a:t> עצמו! מה שכמובן בר ביצוע למחשב ולא דורש משאבים לא רגילים.</a:t>
                </a:r>
                <a:endParaRPr lang="en-US" sz="1800" b="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en-US" sz="1800" dirty="0">
                    <a:solidFill>
                      <a:srgbClr val="008080"/>
                    </a:solidFill>
                  </a:rPr>
                  <a:t> </a:t>
                </a:r>
                <a:r>
                  <a:rPr lang="he-IL" sz="1800" dirty="0">
                    <a:solidFill>
                      <a:srgbClr val="008080"/>
                    </a:solidFill>
                    <a:latin typeface="Narkisim" panose="020E0502050101010101" pitchFamily="34" charset="-79"/>
                    <a:cs typeface="Narkisim" panose="020E0502050101010101" pitchFamily="34" charset="-79"/>
                  </a:rPr>
                  <a:t>ברור כעת כי הקושי ביצירת הראשוניים, אינו ההגרלה המוצלחת, אלא הבדיקה האם המספר הוא ראשוני, שעלולה לדרוש משאבים רבים, ולכן יש צורך בשיטה מתוחכמת לבצע זו. אציג את מספר שיטות.</a:t>
                </a:r>
                <a:endParaRPr lang="he-IL" sz="1800" dirty="0">
                  <a:solidFill>
                    <a:srgbClr val="008080"/>
                  </a:solidFill>
                </a:endParaRPr>
              </a:p>
              <a:p>
                <a:pPr marL="0" indent="0" algn="just">
                  <a:buSzPct val="100000"/>
                  <a:buNone/>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endParaRPr lang="he-IL" sz="1800" dirty="0">
                  <a:solidFill>
                    <a:srgbClr val="008080"/>
                  </a:solidFill>
                  <a:latin typeface="Narkisim" panose="020E0502050101010101" pitchFamily="34" charset="-79"/>
                  <a:cs typeface="Narkisim" panose="020E0502050101010101" pitchFamily="34" charset="-79"/>
                </a:endParaRPr>
              </a:p>
            </p:txBody>
          </p:sp>
        </mc:Choice>
        <mc:Fallback>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90746" y="1666568"/>
                <a:ext cx="11810508" cy="5191432"/>
              </a:xfrm>
              <a:blipFill>
                <a:blip r:embed="rId3"/>
                <a:stretch>
                  <a:fillRect l="-929" t="-939"/>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216ED4A3-C147-57E1-909C-2EB9F44E11D4}"/>
              </a:ext>
            </a:extLst>
          </p:cNvPr>
          <p:cNvPicPr>
            <a:picLocks noChangeAspect="1"/>
          </p:cNvPicPr>
          <p:nvPr/>
        </p:nvPicPr>
        <p:blipFill>
          <a:blip r:embed="rId4"/>
          <a:stretch>
            <a:fillRect/>
          </a:stretch>
        </p:blipFill>
        <p:spPr>
          <a:xfrm>
            <a:off x="628610" y="4598496"/>
            <a:ext cx="10934780" cy="1185871"/>
          </a:xfrm>
          <a:prstGeom prst="rect">
            <a:avLst/>
          </a:prstGeom>
          <a:ln>
            <a:noFill/>
          </a:ln>
          <a:effectLst>
            <a:outerShdw blurRad="292100" dist="139700" dir="2700000" algn="tl" rotWithShape="0">
              <a:srgbClr val="333333">
                <a:alpha val="65000"/>
              </a:srgbClr>
            </a:outerShdw>
          </a:effectLst>
        </p:spPr>
      </p:pic>
      <p:sp>
        <p:nvSpPr>
          <p:cNvPr id="5" name="תיבת טקסט 4">
            <a:extLst>
              <a:ext uri="{FF2B5EF4-FFF2-40B4-BE49-F238E27FC236}">
                <a16:creationId xmlns:a16="http://schemas.microsoft.com/office/drawing/2014/main" id="{D7D54BAF-87C1-375A-9585-9E200621E860}"/>
              </a:ext>
            </a:extLst>
          </p:cNvPr>
          <p:cNvSpPr txBox="1"/>
          <p:nvPr/>
        </p:nvSpPr>
        <p:spPr>
          <a:xfrm>
            <a:off x="628610" y="5784367"/>
            <a:ext cx="10934780" cy="338554"/>
          </a:xfrm>
          <a:prstGeom prst="rect">
            <a:avLst/>
          </a:prstGeom>
          <a:noFill/>
        </p:spPr>
        <p:txBody>
          <a:bodyPr wrap="square" rtlCol="1">
            <a:spAutoFit/>
          </a:bodyPr>
          <a:lstStyle/>
          <a:p>
            <a:pPr algn="ctr"/>
            <a:r>
              <a:rPr lang="he-IL" sz="1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מספר ראשוני באורך 2048 </a:t>
            </a:r>
            <a:r>
              <a:rPr lang="en-US" sz="1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bit</a:t>
            </a:r>
            <a:endParaRPr lang="he-IL" sz="16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104990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פינות מעוגלות 3">
            <a:extLst>
              <a:ext uri="{FF2B5EF4-FFF2-40B4-BE49-F238E27FC236}">
                <a16:creationId xmlns:a16="http://schemas.microsoft.com/office/drawing/2014/main" id="{05049783-9B81-D632-D4B4-BE36AFD750FA}"/>
              </a:ext>
            </a:extLst>
          </p:cNvPr>
          <p:cNvSpPr/>
          <p:nvPr/>
        </p:nvSpPr>
        <p:spPr>
          <a:xfrm>
            <a:off x="1923191" y="584036"/>
            <a:ext cx="8247298" cy="861306"/>
          </a:xfrm>
          <a:prstGeom prst="roundRect">
            <a:avLst>
              <a:gd name="adj" fmla="val 16667"/>
            </a:avLst>
          </a:prstGeom>
          <a:solidFill>
            <a:schemeClr val="bg1"/>
          </a:solidFill>
          <a:ln w="57150">
            <a:solidFill>
              <a:schemeClr val="tx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E2D31581-C7C6-10A0-7AEA-A3D5B7CA7D3F}"/>
              </a:ext>
            </a:extLst>
          </p:cNvPr>
          <p:cNvSpPr>
            <a:spLocks noGrp="1"/>
          </p:cNvSpPr>
          <p:nvPr>
            <p:ph type="title"/>
          </p:nvPr>
        </p:nvSpPr>
        <p:spPr>
          <a:xfrm>
            <a:off x="-44736" y="660728"/>
            <a:ext cx="12183151" cy="784614"/>
          </a:xfrm>
        </p:spPr>
        <p:txBody>
          <a:bodyPr>
            <a:normAutofit/>
          </a:bodyPr>
          <a:lstStyle/>
          <a:p>
            <a:pPr algn="ct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אלגוריתם </a:t>
            </a:r>
            <a:r>
              <a:rPr lang="en-US"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RSA</a:t>
            </a:r>
            <a:r>
              <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 – יצירת מפתחות – שלב </a:t>
            </a:r>
            <a:r>
              <a:rPr lang="en-US"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rPr>
              <a:t>I</a:t>
            </a:r>
            <a:endParaRPr lang="he-IL" sz="4200" b="1" dirty="0">
              <a:solidFill>
                <a:srgbClr val="006D77"/>
              </a:solidFill>
              <a:effectLst>
                <a:outerShdw blurRad="38100" dist="38100" dir="2700000" algn="tl">
                  <a:srgbClr val="000000">
                    <a:alpha val="43137"/>
                  </a:srgbClr>
                </a:outerShdw>
              </a:effectLst>
              <a:latin typeface="Narkisim" panose="020E0502050101010101" pitchFamily="34" charset="-79"/>
              <a:cs typeface="Narkisim" panose="020E0502050101010101" pitchFamily="34" charset="-79"/>
            </a:endParaRP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F1D3A021-D887-2A9C-4E48-0FFF26251D8E}"/>
                  </a:ext>
                </a:extLst>
              </p:cNvPr>
              <p:cNvSpPr>
                <a:spLocks noGrp="1"/>
              </p:cNvSpPr>
              <p:nvPr>
                <p:ph idx="1"/>
              </p:nvPr>
            </p:nvSpPr>
            <p:spPr>
              <a:xfrm>
                <a:off x="190746" y="1666568"/>
                <a:ext cx="11810508" cy="5191432"/>
              </a:xfrm>
            </p:spPr>
            <p:txBody>
              <a:bodyPr numCol="1" spcCol="288000">
                <a:normAutofit/>
              </a:bodyPr>
              <a:lstStyle/>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עבור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ℕ</m:t>
                    </m:r>
                  </m:oMath>
                </a14:m>
                <a:r>
                  <a:rPr lang="he-IL" sz="1800" dirty="0">
                    <a:solidFill>
                      <a:srgbClr val="008080"/>
                    </a:solidFill>
                    <a:latin typeface="Narkisim" panose="020E0502050101010101" pitchFamily="34" charset="-79"/>
                    <a:cs typeface="Narkisim" panose="020E0502050101010101" pitchFamily="34" charset="-79"/>
                  </a:rPr>
                  <a:t>, יש לבנות אלגוריתם הקובע אם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dirty="0">
                    <a:solidFill>
                      <a:srgbClr val="008080"/>
                    </a:solidFill>
                    <a:latin typeface="Narkisim" panose="020E0502050101010101" pitchFamily="34" charset="-79"/>
                    <a:cs typeface="Narkisim" panose="020E0502050101010101" pitchFamily="34" charset="-79"/>
                  </a:rPr>
                  <a:t> ראשוני.</a:t>
                </a:r>
              </a:p>
              <a:p>
                <a:pPr marL="0" indent="0" algn="just">
                  <a:buSzPct val="100000"/>
                  <a:buNone/>
                </a:pPr>
                <a:endParaRPr lang="he-IL" sz="1800" dirty="0">
                  <a:solidFill>
                    <a:srgbClr val="008080"/>
                  </a:solidFill>
                  <a:latin typeface="Narkisim" panose="020E0502050101010101" pitchFamily="34" charset="-79"/>
                  <a:cs typeface="Narkisim" panose="020E0502050101010101" pitchFamily="34" charset="-79"/>
                </a:endParaRP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השיטה הראשונה והנאיבית ביותר היא כזו:</a:t>
                </a:r>
              </a:p>
              <a:p>
                <a:pPr marL="457200" lvl="1" indent="0">
                  <a:buSzPct val="100000"/>
                  <a:buNone/>
                </a:pPr>
                <a:r>
                  <a:rPr lang="he-IL" sz="1400" dirty="0">
                    <a:solidFill>
                      <a:srgbClr val="008080"/>
                    </a:solidFill>
                    <a:latin typeface="Narkisim" panose="020E0502050101010101" pitchFamily="34" charset="-79"/>
                    <a:cs typeface="Narkisim" panose="020E0502050101010101" pitchFamily="34" charset="-79"/>
                  </a:rPr>
                  <a:t>1</a:t>
                </a:r>
                <a:r>
                  <a:rPr lang="he-IL" sz="1600" dirty="0">
                    <a:solidFill>
                      <a:srgbClr val="008080"/>
                    </a:solidFill>
                    <a:latin typeface="Narkisim" panose="020E0502050101010101" pitchFamily="34" charset="-79"/>
                    <a:cs typeface="Narkisim" panose="020E0502050101010101" pitchFamily="34" charset="-79"/>
                  </a:rPr>
                  <a:t>. רוץ מ- </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𝑖</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2</m:t>
                    </m:r>
                  </m:oMath>
                </a14:m>
                <a:r>
                  <a:rPr lang="he-IL" sz="1600" dirty="0">
                    <a:solidFill>
                      <a:srgbClr val="008080"/>
                    </a:solidFill>
                    <a:latin typeface="Narkisim" panose="020E0502050101010101" pitchFamily="34" charset="-79"/>
                    <a:cs typeface="Narkisim" panose="020E0502050101010101" pitchFamily="34" charset="-79"/>
                  </a:rPr>
                  <a:t> עד </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𝑛</m:t>
                    </m:r>
                    <m:r>
                      <a:rPr lang="he-IL" sz="1600" b="0" i="1" smtClean="0">
                        <a:solidFill>
                          <a:srgbClr val="008080"/>
                        </a:solidFill>
                        <a:latin typeface="Cambria Math" panose="02040503050406030204" pitchFamily="18" charset="0"/>
                        <a:cs typeface="Narkisim" panose="020E0502050101010101" pitchFamily="34" charset="-79"/>
                      </a:rPr>
                      <m:t>−</m:t>
                    </m:r>
                    <m:r>
                      <a:rPr lang="he-IL" sz="1600" b="0" i="1" smtClean="0">
                        <a:solidFill>
                          <a:srgbClr val="008080"/>
                        </a:solidFill>
                        <a:latin typeface="Cambria Math" panose="02040503050406030204" pitchFamily="18" charset="0"/>
                        <a:cs typeface="Narkisim" panose="020E0502050101010101" pitchFamily="34" charset="-79"/>
                      </a:rPr>
                      <m:t>1</m:t>
                    </m:r>
                  </m:oMath>
                </a14:m>
                <a:r>
                  <a:rPr lang="he-IL" sz="1600" dirty="0">
                    <a:solidFill>
                      <a:srgbClr val="008080"/>
                    </a:solidFill>
                    <a:latin typeface="Narkisim" panose="020E0502050101010101" pitchFamily="34" charset="-79"/>
                    <a:cs typeface="Narkisim" panose="020E0502050101010101" pitchFamily="34" charset="-79"/>
                  </a:rPr>
                  <a:t>.</a:t>
                </a:r>
              </a:p>
              <a:p>
                <a:pPr marL="457200" lvl="1" indent="0">
                  <a:buSzPct val="100000"/>
                  <a:buNone/>
                </a:pPr>
                <a:r>
                  <a:rPr lang="he-IL" sz="1600" dirty="0">
                    <a:solidFill>
                      <a:srgbClr val="008080"/>
                    </a:solidFill>
                    <a:latin typeface="Narkisim" panose="020E0502050101010101" pitchFamily="34" charset="-79"/>
                    <a:cs typeface="Narkisim" panose="020E0502050101010101" pitchFamily="34" charset="-79"/>
                  </a:rPr>
                  <a:t>2. בדוק האם </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𝑖</m:t>
                    </m:r>
                    <m:r>
                      <a:rPr lang="en-US" sz="1600" b="0" i="1" smtClean="0">
                        <a:solidFill>
                          <a:srgbClr val="008080"/>
                        </a:solidFill>
                        <a:latin typeface="Cambria Math" panose="02040503050406030204" pitchFamily="18" charset="0"/>
                        <a:cs typeface="Narkisim" panose="020E0502050101010101" pitchFamily="34" charset="-79"/>
                      </a:rPr>
                      <m:t>|</m:t>
                    </m:r>
                    <m:r>
                      <a:rPr lang="en-US" sz="1600" b="0" i="1" smtClean="0">
                        <a:solidFill>
                          <a:srgbClr val="008080"/>
                        </a:solidFill>
                        <a:latin typeface="Cambria Math" panose="02040503050406030204" pitchFamily="18" charset="0"/>
                        <a:cs typeface="Narkisim" panose="020E0502050101010101" pitchFamily="34" charset="-79"/>
                      </a:rPr>
                      <m:t>𝑛</m:t>
                    </m:r>
                  </m:oMath>
                </a14:m>
                <a:r>
                  <a:rPr lang="he-IL" sz="1600" dirty="0">
                    <a:solidFill>
                      <a:srgbClr val="008080"/>
                    </a:solidFill>
                    <a:latin typeface="Narkisim" panose="020E0502050101010101" pitchFamily="34" charset="-79"/>
                    <a:cs typeface="Narkisim" panose="020E0502050101010101" pitchFamily="34" charset="-79"/>
                  </a:rPr>
                  <a:t>, אם כן, החזר </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𝑓𝑎𝑙𝑠𝑒</m:t>
                    </m:r>
                  </m:oMath>
                </a14:m>
                <a:r>
                  <a:rPr lang="he-IL" sz="1600" dirty="0">
                    <a:solidFill>
                      <a:srgbClr val="008080"/>
                    </a:solidFill>
                    <a:latin typeface="Narkisim" panose="020E0502050101010101" pitchFamily="34" charset="-79"/>
                    <a:cs typeface="Narkisim" panose="020E0502050101010101" pitchFamily="34" charset="-79"/>
                  </a:rPr>
                  <a:t>.</a:t>
                </a:r>
              </a:p>
              <a:p>
                <a:pPr marL="457200" lvl="1" indent="0">
                  <a:buSzPct val="100000"/>
                  <a:buNone/>
                </a:pPr>
                <a:r>
                  <a:rPr lang="he-IL" sz="1600" dirty="0">
                    <a:solidFill>
                      <a:srgbClr val="008080"/>
                    </a:solidFill>
                    <a:latin typeface="Narkisim" panose="020E0502050101010101" pitchFamily="34" charset="-79"/>
                    <a:cs typeface="Narkisim" panose="020E0502050101010101" pitchFamily="34" charset="-79"/>
                  </a:rPr>
                  <a:t>3. אם נגמרה הלולאה, החזר </a:t>
                </a:r>
                <a14:m>
                  <m:oMath xmlns:m="http://schemas.openxmlformats.org/officeDocument/2006/math">
                    <m:r>
                      <a:rPr lang="en-US" sz="1600" b="0" i="1" smtClean="0">
                        <a:solidFill>
                          <a:srgbClr val="008080"/>
                        </a:solidFill>
                        <a:latin typeface="Cambria Math" panose="02040503050406030204" pitchFamily="18" charset="0"/>
                        <a:cs typeface="Narkisim" panose="020E0502050101010101" pitchFamily="34" charset="-79"/>
                      </a:rPr>
                      <m:t>𝑡𝑟𝑢𝑒</m:t>
                    </m:r>
                  </m:oMath>
                </a14:m>
                <a:r>
                  <a:rPr lang="he-IL" sz="16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בעוד ששיטה זו דטרמיניסטית וקלה למימוש, היא דורשת משאבים רבים מדי, עבור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dirty="0">
                    <a:solidFill>
                      <a:srgbClr val="008080"/>
                    </a:solidFill>
                  </a:rPr>
                  <a:t> </a:t>
                </a:r>
                <a:r>
                  <a:rPr lang="he-IL" sz="1800" dirty="0">
                    <a:solidFill>
                      <a:srgbClr val="008080"/>
                    </a:solidFill>
                    <a:latin typeface="Narkisim" panose="020E0502050101010101" pitchFamily="34" charset="-79"/>
                    <a:cs typeface="Narkisim" panose="020E0502050101010101" pitchFamily="34" charset="-79"/>
                  </a:rPr>
                  <a:t>בגודל 1024</a:t>
                </a:r>
                <a:r>
                  <a:rPr lang="en-US" sz="1800" dirty="0">
                    <a:solidFill>
                      <a:srgbClr val="008080"/>
                    </a:solidFill>
                    <a:latin typeface="Narkisim" panose="020E0502050101010101" pitchFamily="34" charset="-79"/>
                    <a:cs typeface="Narkisim" panose="020E0502050101010101" pitchFamily="34" charset="-79"/>
                  </a:rPr>
                  <a:t> </a:t>
                </a:r>
                <a:r>
                  <a:rPr lang="he-IL" sz="1800" dirty="0">
                    <a:solidFill>
                      <a:srgbClr val="008080"/>
                    </a:solidFill>
                    <a:latin typeface="Narkisim" panose="020E0502050101010101" pitchFamily="34" charset="-79"/>
                    <a:cs typeface="Narkisim" panose="020E0502050101010101" pitchFamily="34" charset="-79"/>
                  </a:rPr>
                  <a:t>ביט, הלולאה תרוץ בערך</a:t>
                </a:r>
                <a14:m>
                  <m:oMath xmlns:m="http://schemas.openxmlformats.org/officeDocument/2006/math">
                    <m:sSup>
                      <m:sSupPr>
                        <m:ctrlPr>
                          <a:rPr lang="he-IL" sz="1800" i="1">
                            <a:solidFill>
                              <a:srgbClr val="008080"/>
                            </a:solidFill>
                            <a:latin typeface="Cambria Math" panose="02040503050406030204" pitchFamily="18" charset="0"/>
                            <a:cs typeface="Narkisim" panose="020E0502050101010101" pitchFamily="34" charset="-79"/>
                          </a:rPr>
                        </m:ctrlPr>
                      </m:sSupPr>
                      <m:e>
                        <m:r>
                          <a:rPr lang="he-IL" sz="1800">
                            <a:solidFill>
                              <a:srgbClr val="008080"/>
                            </a:solidFill>
                            <a:latin typeface="Cambria Math" panose="02040503050406030204" pitchFamily="18" charset="0"/>
                            <a:cs typeface="Narkisim" panose="020E0502050101010101" pitchFamily="34" charset="-79"/>
                          </a:rPr>
                          <m:t>10</m:t>
                        </m:r>
                      </m:e>
                      <m:sup>
                        <m:r>
                          <a:rPr lang="he-IL" sz="1800" b="0" i="0" smtClean="0">
                            <a:solidFill>
                              <a:srgbClr val="008080"/>
                            </a:solidFill>
                            <a:latin typeface="Cambria Math" panose="02040503050406030204" pitchFamily="18" charset="0"/>
                            <a:cs typeface="Narkisim" panose="020E0502050101010101" pitchFamily="34" charset="-79"/>
                          </a:rPr>
                          <m:t>308</m:t>
                        </m:r>
                        <m:r>
                          <a:rPr lang="he-IL" sz="1800" b="0" i="0" smtClean="0">
                            <a:solidFill>
                              <a:srgbClr val="008080"/>
                            </a:solidFill>
                            <a:latin typeface="Cambria Math" panose="02040503050406030204" pitchFamily="18" charset="0"/>
                            <a:cs typeface="Narkisim" panose="020E0502050101010101" pitchFamily="34" charset="-79"/>
                          </a:rPr>
                          <m:t> </m:t>
                        </m:r>
                      </m:sup>
                    </m:sSup>
                  </m:oMath>
                </a14:m>
                <a:r>
                  <a:rPr lang="he-IL" sz="1800" dirty="0">
                    <a:solidFill>
                      <a:srgbClr val="008080"/>
                    </a:solidFill>
                    <a:latin typeface="Narkisim" panose="020E0502050101010101" pitchFamily="34" charset="-79"/>
                    <a:cs typeface="Narkisim" panose="020E0502050101010101" pitchFamily="34" charset="-79"/>
                  </a:rPr>
                  <a:t> פעמים, מה שכמובן אינו אפשרי למחשבים בימינו. סיבוכיות זמן ריצה: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𝑂</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oMath>
                </a14:m>
                <a:r>
                  <a:rPr lang="he-IL" sz="1800" dirty="0">
                    <a:solidFill>
                      <a:srgbClr val="008080"/>
                    </a:solidFill>
                    <a:latin typeface="Narkisim" panose="020E0502050101010101" pitchFamily="34" charset="-79"/>
                    <a:cs typeface="Narkisim" panose="020E0502050101010101" pitchFamily="34" charset="-79"/>
                  </a:rPr>
                  <a:t>.</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 ניתן לשפר את האלגוריתם בכך שנרוץ רק עד </a:t>
                </a:r>
                <a14:m>
                  <m:oMath xmlns:m="http://schemas.openxmlformats.org/officeDocument/2006/math">
                    <m:rad>
                      <m:radPr>
                        <m:degHide m:val="on"/>
                        <m:ctrlPr>
                          <a:rPr lang="en-US" sz="1800" b="0" i="1" smtClean="0">
                            <a:solidFill>
                              <a:srgbClr val="008080"/>
                            </a:solidFill>
                            <a:latin typeface="Cambria Math" panose="02040503050406030204" pitchFamily="18" charset="0"/>
                            <a:cs typeface="Narkisim" panose="020E0502050101010101" pitchFamily="34" charset="-79"/>
                          </a:rPr>
                        </m:ctrlPr>
                      </m:radPr>
                      <m:deg/>
                      <m:e>
                        <m:r>
                          <a:rPr lang="en-US" sz="1800" b="0" i="1" smtClean="0">
                            <a:solidFill>
                              <a:srgbClr val="008080"/>
                            </a:solidFill>
                            <a:latin typeface="Cambria Math" panose="02040503050406030204" pitchFamily="18" charset="0"/>
                            <a:cs typeface="Narkisim" panose="020E0502050101010101" pitchFamily="34" charset="-79"/>
                          </a:rPr>
                          <m:t>𝑛</m:t>
                        </m:r>
                      </m:e>
                    </m:rad>
                  </m:oMath>
                </a14:m>
                <a:r>
                  <a:rPr lang="he-IL" sz="1800" dirty="0">
                    <a:solidFill>
                      <a:srgbClr val="008080"/>
                    </a:solidFill>
                    <a:latin typeface="Narkisim" panose="020E0502050101010101" pitchFamily="34" charset="-79"/>
                    <a:cs typeface="Narkisim" panose="020E0502050101010101" pitchFamily="34" charset="-79"/>
                  </a:rPr>
                  <a:t> ורק על ה-</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𝑖</m:t>
                    </m:r>
                  </m:oMath>
                </a14:m>
                <a:r>
                  <a:rPr lang="he-IL" sz="1800" dirty="0">
                    <a:solidFill>
                      <a:srgbClr val="008080"/>
                    </a:solidFill>
                    <a:latin typeface="Narkisim" panose="020E0502050101010101" pitchFamily="34" charset="-79"/>
                    <a:cs typeface="Narkisim" panose="020E0502050101010101" pitchFamily="34" charset="-79"/>
                  </a:rPr>
                  <a:t>'ים האי-זוגיים (כמובן שתידרש בראשית האלגוריתם בדיקה האם </a:t>
                </a:r>
                <a14:m>
                  <m:oMath xmlns:m="http://schemas.openxmlformats.org/officeDocument/2006/math">
                    <m:r>
                      <a:rPr lang="he-IL" sz="1800" b="0" i="1" smtClean="0">
                        <a:solidFill>
                          <a:srgbClr val="008080"/>
                        </a:solidFill>
                        <a:latin typeface="Cambria Math" panose="02040503050406030204" pitchFamily="18" charset="0"/>
                        <a:cs typeface="Narkisim" panose="020E0502050101010101" pitchFamily="34" charset="-79"/>
                      </a:rPr>
                      <m:t>2</m:t>
                    </m:r>
                    <m:r>
                      <a:rPr lang="he-IL"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dirty="0">
                    <a:solidFill>
                      <a:srgbClr val="008080"/>
                    </a:solidFill>
                    <a:latin typeface="Narkisim" panose="020E0502050101010101" pitchFamily="34" charset="-79"/>
                    <a:cs typeface="Narkisim" panose="020E0502050101010101" pitchFamily="34" charset="-79"/>
                  </a:rPr>
                  <a:t>). זאת מאחר שאם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𝑥</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𝑥</m:t>
                    </m:r>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dirty="0">
                    <a:solidFill>
                      <a:srgbClr val="008080"/>
                    </a:solidFill>
                    <a:latin typeface="Narkisim" panose="020E0502050101010101" pitchFamily="34" charset="-79"/>
                    <a:cs typeface="Narkisim" panose="020E0502050101010101" pitchFamily="34" charset="-79"/>
                  </a:rPr>
                  <a:t> אזי גם </a:t>
                </a:r>
                <a14:m>
                  <m:oMath xmlns:m="http://schemas.openxmlformats.org/officeDocument/2006/math">
                    <m:f>
                      <m:fPr>
                        <m:ctrlPr>
                          <a:rPr lang="en-US" sz="1800" b="0" i="1" smtClean="0">
                            <a:solidFill>
                              <a:srgbClr val="008080"/>
                            </a:solidFill>
                            <a:latin typeface="Cambria Math" panose="02040503050406030204" pitchFamily="18" charset="0"/>
                            <a:cs typeface="Narkisim" panose="020E0502050101010101" pitchFamily="34" charset="-79"/>
                          </a:rPr>
                        </m:ctrlPr>
                      </m:fPr>
                      <m:num>
                        <m:r>
                          <a:rPr lang="en-US" sz="1800" b="0" i="1" smtClean="0">
                            <a:solidFill>
                              <a:srgbClr val="008080"/>
                            </a:solidFill>
                            <a:latin typeface="Cambria Math" panose="02040503050406030204" pitchFamily="18" charset="0"/>
                            <a:cs typeface="Narkisim" panose="020E0502050101010101" pitchFamily="34" charset="-79"/>
                          </a:rPr>
                          <m:t>𝑛</m:t>
                        </m:r>
                      </m:num>
                      <m:den>
                        <m:r>
                          <a:rPr lang="en-US" sz="1800" b="0" i="1" smtClean="0">
                            <a:solidFill>
                              <a:srgbClr val="008080"/>
                            </a:solidFill>
                            <a:latin typeface="Cambria Math" panose="02040503050406030204" pitchFamily="18" charset="0"/>
                            <a:cs typeface="Narkisim" panose="020E0502050101010101" pitchFamily="34" charset="-79"/>
                          </a:rPr>
                          <m:t>𝑥</m:t>
                        </m:r>
                      </m:den>
                    </m:f>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dirty="0">
                    <a:solidFill>
                      <a:srgbClr val="008080"/>
                    </a:solidFill>
                    <a:latin typeface="Narkisim" panose="020E0502050101010101" pitchFamily="34" charset="-79"/>
                    <a:cs typeface="Narkisim" panose="020E0502050101010101" pitchFamily="34" charset="-79"/>
                  </a:rPr>
                  <a:t>, ואחד מהם בוודאי קטן או שווה ל-</a:t>
                </a:r>
                <a14:m>
                  <m:oMath xmlns:m="http://schemas.openxmlformats.org/officeDocument/2006/math">
                    <m:rad>
                      <m:radPr>
                        <m:degHide m:val="on"/>
                        <m:ctrlPr>
                          <a:rPr lang="he-IL" sz="1800" b="0" i="1" smtClean="0">
                            <a:solidFill>
                              <a:srgbClr val="008080"/>
                            </a:solidFill>
                            <a:latin typeface="Cambria Math" panose="02040503050406030204" pitchFamily="18" charset="0"/>
                            <a:cs typeface="Narkisim" panose="020E0502050101010101" pitchFamily="34" charset="-79"/>
                          </a:rPr>
                        </m:ctrlPr>
                      </m:radPr>
                      <m:deg/>
                      <m:e>
                        <m:r>
                          <a:rPr lang="en-US" sz="1800" b="0" i="1" smtClean="0">
                            <a:solidFill>
                              <a:srgbClr val="008080"/>
                            </a:solidFill>
                            <a:latin typeface="Cambria Math" panose="02040503050406030204" pitchFamily="18" charset="0"/>
                            <a:cs typeface="Narkisim" panose="020E0502050101010101" pitchFamily="34" charset="-79"/>
                          </a:rPr>
                          <m:t>𝑛</m:t>
                        </m:r>
                      </m:e>
                    </m:rad>
                  </m:oMath>
                </a14:m>
                <a:r>
                  <a:rPr lang="he-IL" sz="1800" dirty="0">
                    <a:solidFill>
                      <a:srgbClr val="008080"/>
                    </a:solidFill>
                    <a:latin typeface="Narkisim" panose="020E0502050101010101" pitchFamily="34" charset="-79"/>
                    <a:cs typeface="Narkisim" panose="020E0502050101010101" pitchFamily="34" charset="-79"/>
                  </a:rPr>
                  <a:t>. אומנם זה נראה כמו שיפור גדול בסדר הגודל,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𝑂</m:t>
                    </m:r>
                    <m:r>
                      <a:rPr lang="en-US" sz="1800" b="0" i="1" smtClean="0">
                        <a:solidFill>
                          <a:srgbClr val="008080"/>
                        </a:solidFill>
                        <a:latin typeface="Cambria Math" panose="02040503050406030204" pitchFamily="18" charset="0"/>
                        <a:cs typeface="Narkisim" panose="020E0502050101010101" pitchFamily="34" charset="-79"/>
                      </a:rPr>
                      <m:t>(</m:t>
                    </m:r>
                    <m:rad>
                      <m:radPr>
                        <m:degHide m:val="on"/>
                        <m:ctrlPr>
                          <a:rPr lang="en-US" sz="1800" b="0" i="1" smtClean="0">
                            <a:solidFill>
                              <a:srgbClr val="008080"/>
                            </a:solidFill>
                            <a:latin typeface="Cambria Math" panose="02040503050406030204" pitchFamily="18" charset="0"/>
                            <a:cs typeface="Narkisim" panose="020E0502050101010101" pitchFamily="34" charset="-79"/>
                          </a:rPr>
                        </m:ctrlPr>
                      </m:radPr>
                      <m:deg/>
                      <m:e>
                        <m:r>
                          <a:rPr lang="en-US" sz="1800" b="0" i="1" smtClean="0">
                            <a:solidFill>
                              <a:srgbClr val="008080"/>
                            </a:solidFill>
                            <a:latin typeface="Cambria Math" panose="02040503050406030204" pitchFamily="18" charset="0"/>
                            <a:cs typeface="Narkisim" panose="020E0502050101010101" pitchFamily="34" charset="-79"/>
                          </a:rPr>
                          <m:t>𝑛</m:t>
                        </m:r>
                      </m:e>
                    </m:rad>
                  </m:oMath>
                </a14:m>
                <a:r>
                  <a:rPr lang="he-IL" sz="1800" dirty="0">
                    <a:solidFill>
                      <a:srgbClr val="008080"/>
                    </a:solidFill>
                    <a:latin typeface="Narkisim" panose="020E0502050101010101" pitchFamily="34" charset="-79"/>
                    <a:cs typeface="Narkisim" panose="020E0502050101010101" pitchFamily="34" charset="-79"/>
                  </a:rPr>
                  <a:t> אך כמות הספרות של זמן הריצה נחתך רק בחצי, כלומר הלולאה תרוץ </a:t>
                </a:r>
                <a14:m>
                  <m:oMath xmlns:m="http://schemas.openxmlformats.org/officeDocument/2006/math">
                    <m:sSup>
                      <m:sSupPr>
                        <m:ctrlPr>
                          <a:rPr lang="he-IL" sz="1800" b="0" i="1" smtClean="0">
                            <a:solidFill>
                              <a:srgbClr val="008080"/>
                            </a:solidFill>
                            <a:latin typeface="Cambria Math" panose="02040503050406030204" pitchFamily="18" charset="0"/>
                            <a:cs typeface="Narkisim" panose="020E0502050101010101" pitchFamily="34" charset="-79"/>
                          </a:rPr>
                        </m:ctrlPr>
                      </m:sSupPr>
                      <m:e>
                        <m:r>
                          <a:rPr lang="he-IL" sz="1800" b="0" i="1" smtClean="0">
                            <a:solidFill>
                              <a:srgbClr val="008080"/>
                            </a:solidFill>
                            <a:latin typeface="Cambria Math" panose="02040503050406030204" pitchFamily="18" charset="0"/>
                            <a:cs typeface="Narkisim" panose="020E0502050101010101" pitchFamily="34" charset="-79"/>
                          </a:rPr>
                          <m:t>10</m:t>
                        </m:r>
                      </m:e>
                      <m:sup>
                        <m:r>
                          <a:rPr lang="he-IL" sz="1800" b="0" i="1" smtClean="0">
                            <a:solidFill>
                              <a:srgbClr val="008080"/>
                            </a:solidFill>
                            <a:latin typeface="Cambria Math" panose="02040503050406030204" pitchFamily="18" charset="0"/>
                            <a:cs typeface="Narkisim" panose="020E0502050101010101" pitchFamily="34" charset="-79"/>
                          </a:rPr>
                          <m:t>154</m:t>
                        </m:r>
                      </m:sup>
                    </m:sSup>
                  </m:oMath>
                </a14:m>
                <a:r>
                  <a:rPr lang="he-IL" sz="1800" dirty="0">
                    <a:solidFill>
                      <a:srgbClr val="008080"/>
                    </a:solidFill>
                    <a:latin typeface="Narkisim" panose="020E0502050101010101" pitchFamily="34" charset="-79"/>
                    <a:cs typeface="Narkisim" panose="020E0502050101010101" pitchFamily="34" charset="-79"/>
                  </a:rPr>
                  <a:t>  וזה עדיין מספר גדול מדי למחשבים בני ימינו.</a:t>
                </a:r>
              </a:p>
              <a:p>
                <a:pPr algn="just">
                  <a:buSzPct val="100000"/>
                  <a:buBlip>
                    <a:blip r:embed="rId2"/>
                  </a:buBlip>
                </a:pPr>
                <a:r>
                  <a:rPr lang="he-IL" sz="1800" dirty="0">
                    <a:solidFill>
                      <a:srgbClr val="008080"/>
                    </a:solidFill>
                    <a:latin typeface="Narkisim" panose="020E0502050101010101" pitchFamily="34" charset="-79"/>
                    <a:cs typeface="Narkisim" panose="020E0502050101010101" pitchFamily="34" charset="-79"/>
                  </a:rPr>
                  <a:t>ולכן שוב, נדרש אלגוריתם אשר זמן הריצה שלו תלוי בכמות הספרות של </a:t>
                </a:r>
                <a14:m>
                  <m:oMath xmlns:m="http://schemas.openxmlformats.org/officeDocument/2006/math">
                    <m:r>
                      <a:rPr lang="en-US" sz="1800" b="0" i="0" smtClean="0">
                        <a:solidFill>
                          <a:srgbClr val="008080"/>
                        </a:solidFill>
                        <a:latin typeface="Cambria Math" panose="02040503050406030204" pitchFamily="18" charset="0"/>
                        <a:cs typeface="Narkisim" panose="020E0502050101010101" pitchFamily="34" charset="-79"/>
                      </a:rPr>
                      <m:t> </m:t>
                    </m:r>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dirty="0">
                    <a:solidFill>
                      <a:srgbClr val="008080"/>
                    </a:solidFill>
                    <a:latin typeface="Narkisim" panose="020E0502050101010101" pitchFamily="34" charset="-79"/>
                    <a:cs typeface="Narkisim" panose="020E0502050101010101" pitchFamily="34" charset="-79"/>
                  </a:rPr>
                  <a:t>(כלומר בכמות הזיכרון הדרוש לייצוגו במחשב), ולא ב-</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𝑛</m:t>
                    </m:r>
                  </m:oMath>
                </a14:m>
                <a:r>
                  <a:rPr lang="he-IL" sz="1800" dirty="0">
                    <a:solidFill>
                      <a:srgbClr val="008080"/>
                    </a:solidFill>
                    <a:latin typeface="Narkisim" panose="020E0502050101010101" pitchFamily="34" charset="-79"/>
                    <a:cs typeface="Narkisim" panose="020E0502050101010101" pitchFamily="34" charset="-79"/>
                  </a:rPr>
                  <a:t> עצמו. כעת אציג אלגוריתם כזה, אשר בו בחרתי להשתמש. כלומר אלגוריתם </a:t>
                </a:r>
                <a:r>
                  <a:rPr lang="he-IL" sz="1800" dirty="0" err="1">
                    <a:solidFill>
                      <a:srgbClr val="008080"/>
                    </a:solidFill>
                    <a:latin typeface="Narkisim" panose="020E0502050101010101" pitchFamily="34" charset="-79"/>
                    <a:cs typeface="Narkisim" panose="020E0502050101010101" pitchFamily="34" charset="-79"/>
                  </a:rPr>
                  <a:t>שסיבוכיותו</a:t>
                </a:r>
                <a:r>
                  <a:rPr lang="he-IL" sz="1800" dirty="0">
                    <a:solidFill>
                      <a:srgbClr val="008080"/>
                    </a:solidFill>
                    <a:latin typeface="Narkisim" panose="020E0502050101010101" pitchFamily="34" charset="-79"/>
                    <a:cs typeface="Narkisim" panose="020E0502050101010101" pitchFamily="34" charset="-79"/>
                  </a:rPr>
                  <a:t>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𝑂</m:t>
                    </m:r>
                    <m:r>
                      <a:rPr lang="en-US" sz="1800" b="0" i="1" smtClean="0">
                        <a:solidFill>
                          <a:srgbClr val="008080"/>
                        </a:solidFill>
                        <a:latin typeface="Cambria Math" panose="02040503050406030204" pitchFamily="18" charset="0"/>
                        <a:cs typeface="Narkisim" panose="020E0502050101010101" pitchFamily="34" charset="-79"/>
                      </a:rPr>
                      <m:t>(</m:t>
                    </m:r>
                    <m:func>
                      <m:funcPr>
                        <m:ctrlPr>
                          <a:rPr lang="en-US" sz="1800" b="0" i="1" smtClean="0">
                            <a:solidFill>
                              <a:srgbClr val="008080"/>
                            </a:solidFill>
                            <a:latin typeface="Cambria Math" panose="02040503050406030204" pitchFamily="18" charset="0"/>
                            <a:cs typeface="Narkisim" panose="020E0502050101010101" pitchFamily="34" charset="-79"/>
                          </a:rPr>
                        </m:ctrlPr>
                      </m:funcPr>
                      <m:fName>
                        <m:sSup>
                          <m:sSupPr>
                            <m:ctrlPr>
                              <a:rPr lang="en-US" sz="1800" b="0" i="1" smtClean="0">
                                <a:solidFill>
                                  <a:srgbClr val="008080"/>
                                </a:solidFill>
                                <a:latin typeface="Cambria Math" panose="02040503050406030204" pitchFamily="18" charset="0"/>
                                <a:cs typeface="Narkisim" panose="020E0502050101010101" pitchFamily="34" charset="-79"/>
                              </a:rPr>
                            </m:ctrlPr>
                          </m:sSupPr>
                          <m:e>
                            <m:r>
                              <m:rPr>
                                <m:sty m:val="p"/>
                              </m:rPr>
                              <a:rPr lang="en-US" sz="1800" b="0" i="0" smtClean="0">
                                <a:solidFill>
                                  <a:srgbClr val="008080"/>
                                </a:solidFill>
                                <a:latin typeface="Cambria Math" panose="02040503050406030204" pitchFamily="18" charset="0"/>
                                <a:cs typeface="Narkisim" panose="020E0502050101010101" pitchFamily="34" charset="-79"/>
                              </a:rPr>
                              <m:t>log</m:t>
                            </m:r>
                          </m:e>
                          <m:sup>
                            <m:r>
                              <a:rPr lang="en-US" sz="1800" b="0" i="1" smtClean="0">
                                <a:solidFill>
                                  <a:srgbClr val="008080"/>
                                </a:solidFill>
                                <a:latin typeface="Cambria Math" panose="02040503050406030204" pitchFamily="18" charset="0"/>
                                <a:cs typeface="Narkisim" panose="020E0502050101010101" pitchFamily="34" charset="-79"/>
                              </a:rPr>
                              <m:t>𝑘</m:t>
                            </m:r>
                          </m:sup>
                        </m:sSup>
                      </m:fName>
                      <m:e>
                        <m:r>
                          <a:rPr lang="en-US" sz="1800" b="0" i="1" smtClean="0">
                            <a:solidFill>
                              <a:srgbClr val="008080"/>
                            </a:solidFill>
                            <a:latin typeface="Cambria Math" panose="02040503050406030204" pitchFamily="18" charset="0"/>
                            <a:cs typeface="Narkisim" panose="020E0502050101010101" pitchFamily="34" charset="-79"/>
                          </a:rPr>
                          <m:t>(</m:t>
                        </m:r>
                        <m:r>
                          <a:rPr lang="en-US" sz="1800" b="0" i="1" smtClean="0">
                            <a:solidFill>
                              <a:srgbClr val="008080"/>
                            </a:solidFill>
                            <a:latin typeface="Cambria Math" panose="02040503050406030204" pitchFamily="18" charset="0"/>
                            <a:cs typeface="Narkisim" panose="020E0502050101010101" pitchFamily="34" charset="-79"/>
                          </a:rPr>
                          <m:t>𝑛</m:t>
                        </m:r>
                        <m:r>
                          <a:rPr lang="en-US" sz="1800" b="0" i="1" smtClean="0">
                            <a:solidFill>
                              <a:srgbClr val="008080"/>
                            </a:solidFill>
                            <a:latin typeface="Cambria Math" panose="02040503050406030204" pitchFamily="18" charset="0"/>
                            <a:cs typeface="Narkisim" panose="020E0502050101010101" pitchFamily="34" charset="-79"/>
                          </a:rPr>
                          <m:t>))</m:t>
                        </m:r>
                      </m:e>
                    </m:func>
                  </m:oMath>
                </a14:m>
                <a:r>
                  <a:rPr lang="he-IL" sz="1800" dirty="0">
                    <a:solidFill>
                      <a:srgbClr val="008080"/>
                    </a:solidFill>
                    <a:latin typeface="Narkisim" panose="020E0502050101010101" pitchFamily="34" charset="-79"/>
                    <a:cs typeface="Narkisim" panose="020E0502050101010101" pitchFamily="34" charset="-79"/>
                  </a:rPr>
                  <a:t>, </a:t>
                </a:r>
                <a14:m>
                  <m:oMath xmlns:m="http://schemas.openxmlformats.org/officeDocument/2006/math">
                    <m:r>
                      <a:rPr lang="en-US" sz="1800" b="0" i="1" smtClean="0">
                        <a:solidFill>
                          <a:srgbClr val="008080"/>
                        </a:solidFill>
                        <a:latin typeface="Cambria Math" panose="02040503050406030204" pitchFamily="18" charset="0"/>
                        <a:cs typeface="Narkisim" panose="020E0502050101010101" pitchFamily="34" charset="-79"/>
                      </a:rPr>
                      <m:t>𝑘</m:t>
                    </m:r>
                    <m:r>
                      <a:rPr lang="en-US" sz="1800" b="0" i="1" smtClean="0">
                        <a:solidFill>
                          <a:srgbClr val="008080"/>
                        </a:solidFill>
                        <a:latin typeface="Cambria Math" panose="02040503050406030204" pitchFamily="18" charset="0"/>
                        <a:cs typeface="Narkisim" panose="020E0502050101010101" pitchFamily="34" charset="-79"/>
                      </a:rPr>
                      <m:t>&gt;</m:t>
                    </m:r>
                    <m:r>
                      <a:rPr lang="en-US" sz="1800" b="0" i="1" smtClean="0">
                        <a:solidFill>
                          <a:srgbClr val="008080"/>
                        </a:solidFill>
                        <a:latin typeface="Cambria Math" panose="02040503050406030204" pitchFamily="18" charset="0"/>
                        <a:cs typeface="Narkisim" panose="020E0502050101010101" pitchFamily="34" charset="-79"/>
                      </a:rPr>
                      <m:t>0</m:t>
                    </m:r>
                  </m:oMath>
                </a14:m>
                <a:r>
                  <a:rPr lang="he-IL" sz="1800" dirty="0">
                    <a:solidFill>
                      <a:srgbClr val="008080"/>
                    </a:solidFill>
                    <a:latin typeface="Narkisim" panose="020E0502050101010101" pitchFamily="34" charset="-79"/>
                    <a:cs typeface="Narkisim" panose="020E0502050101010101" pitchFamily="34" charset="-79"/>
                  </a:rPr>
                  <a:t>.</a:t>
                </a:r>
              </a:p>
              <a:p>
                <a:pPr marL="0" indent="0" algn="just">
                  <a:buSzPct val="100000"/>
                  <a:buNone/>
                </a:pPr>
                <a:endParaRPr lang="he-IL" sz="1800" dirty="0">
                  <a:solidFill>
                    <a:srgbClr val="008080"/>
                  </a:solidFill>
                  <a:latin typeface="Narkisim" panose="020E0502050101010101" pitchFamily="34" charset="-79"/>
                  <a:cs typeface="Narkisim" panose="020E0502050101010101" pitchFamily="34" charset="-79"/>
                </a:endParaRPr>
              </a:p>
            </p:txBody>
          </p:sp>
        </mc:Choice>
        <mc:Fallback>
          <p:sp>
            <p:nvSpPr>
              <p:cNvPr id="3" name="מציין מיקום תוכן 2">
                <a:extLst>
                  <a:ext uri="{FF2B5EF4-FFF2-40B4-BE49-F238E27FC236}">
                    <a16:creationId xmlns:a16="http://schemas.microsoft.com/office/drawing/2014/main" id="{F1D3A021-D887-2A9C-4E48-0FFF26251D8E}"/>
                  </a:ext>
                </a:extLst>
              </p:cNvPr>
              <p:cNvSpPr>
                <a:spLocks noGrp="1" noRot="1" noChangeAspect="1" noMove="1" noResize="1" noEditPoints="1" noAdjustHandles="1" noChangeArrowheads="1" noChangeShapeType="1" noTextEdit="1"/>
              </p:cNvSpPr>
              <p:nvPr>
                <p:ph idx="1"/>
              </p:nvPr>
            </p:nvSpPr>
            <p:spPr>
              <a:xfrm>
                <a:off x="190746" y="1666568"/>
                <a:ext cx="11810508" cy="5191432"/>
              </a:xfrm>
              <a:blipFill>
                <a:blip r:embed="rId3"/>
                <a:stretch>
                  <a:fillRect l="-929" t="-939"/>
                </a:stretch>
              </a:blipFill>
            </p:spPr>
            <p:txBody>
              <a:bodyPr/>
              <a:lstStyle/>
              <a:p>
                <a:r>
                  <a:rPr lang="he-IL">
                    <a:noFill/>
                  </a:rPr>
                  <a:t> </a:t>
                </a:r>
              </a:p>
            </p:txBody>
          </p:sp>
        </mc:Fallback>
      </mc:AlternateContent>
    </p:spTree>
    <p:extLst>
      <p:ext uri="{BB962C8B-B14F-4D97-AF65-F5344CB8AC3E}">
        <p14:creationId xmlns:p14="http://schemas.microsoft.com/office/powerpoint/2010/main" val="2997015260"/>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10770</TotalTime>
  <Words>3912</Words>
  <Application>Microsoft Office PowerPoint</Application>
  <PresentationFormat>מסך רחב</PresentationFormat>
  <Paragraphs>227</Paragraphs>
  <Slides>22</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22</vt:i4>
      </vt:variant>
    </vt:vector>
  </HeadingPairs>
  <TitlesOfParts>
    <vt:vector size="31" baseType="lpstr">
      <vt:lpstr>Arial</vt:lpstr>
      <vt:lpstr>Arial Rounded MT Bold</vt:lpstr>
      <vt:lpstr>Calibri</vt:lpstr>
      <vt:lpstr>Calibri Light</vt:lpstr>
      <vt:lpstr>Cambria Math</vt:lpstr>
      <vt:lpstr>Gveret Levin AlefAlefAlef</vt:lpstr>
      <vt:lpstr>Narkisim</vt:lpstr>
      <vt:lpstr>OCR A Extended</vt:lpstr>
      <vt:lpstr>ערכת נושא Office</vt:lpstr>
      <vt:lpstr>RSA Implementation in Python </vt:lpstr>
      <vt:lpstr>רקע לפרויקט</vt:lpstr>
      <vt:lpstr>רקע לפרויקט – הצורך בהצפנה</vt:lpstr>
      <vt:lpstr>רקע לפרויקט – מהי הבעיה?</vt:lpstr>
      <vt:lpstr>רקע מתמטי לפרויקט – תורת המספרים</vt:lpstr>
      <vt:lpstr>רקע מתמטי לפרויקט – תורת החבורות</vt:lpstr>
      <vt:lpstr>אלגוריתם RSA – יצירת מפתחות</vt:lpstr>
      <vt:lpstr>אלגוריתם RSA – יצירת מפתחות – שלב I</vt:lpstr>
      <vt:lpstr>אלגוריתם RSA – יצירת מפתחות – שלב I</vt:lpstr>
      <vt:lpstr>אלגוריתם RSA – יצירת מפתחות – שלב I</vt:lpstr>
      <vt:lpstr>אלגוריתם RSA – יצירת מפתחות – בעיה!</vt:lpstr>
      <vt:lpstr>אלגוריתם RSA – יצירת מפתחות – בעיה!</vt:lpstr>
      <vt:lpstr>אלגוריתם RSA – יצירת מפתחות – פתרון</vt:lpstr>
      <vt:lpstr>אלגוריתם RSA – יצירת מפתחות – סיכום שלב I</vt:lpstr>
      <vt:lpstr>אלגוריתם RSA – יצירת מפתחות – שלבים II-IV</vt:lpstr>
      <vt:lpstr>אלגוריתם RSA – יצירת מפתחות – שלב V</vt:lpstr>
      <vt:lpstr>אלגוריתם RSA – הצפנה ופענוח</vt:lpstr>
      <vt:lpstr>אלגוריתם RSA – הצפנה ופענוח של מחרוזות</vt:lpstr>
      <vt:lpstr>הדגמת יכולות והרצת הפרויקט</vt:lpstr>
      <vt:lpstr>הדגמת יכולות והרצת הפרויקט</vt:lpstr>
      <vt:lpstr>הדגמת יכולות והרצת הפרויקט</vt:lpstr>
      <vt:lpstr>ביבליוגרפיה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יהב בראגין</dc:creator>
  <cp:lastModifiedBy>יהב בראגין</cp:lastModifiedBy>
  <cp:revision>65</cp:revision>
  <dcterms:created xsi:type="dcterms:W3CDTF">2023-10-21T14:09:15Z</dcterms:created>
  <dcterms:modified xsi:type="dcterms:W3CDTF">2023-11-15T09:43:32Z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2023-10-24T19:54:30Z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02567295-b83b-4c17-b8b6-955c7be510b6</vt:lpwstr>
  </property>
  <property fmtid="{D5CDD505-2E9C-101B-9397-08002B2CF9AE}" pid="7" name="MSIP_Label_defa4170-0d19-0005-0004-bc88714345d2_ActionId">
    <vt:lpwstr>d7da70bc-3702-41fb-9141-c4429727c6ed</vt:lpwstr>
  </property>
  <property fmtid="{D5CDD505-2E9C-101B-9397-08002B2CF9AE}" pid="8" name="MSIP_Label_defa4170-0d19-0005-0004-bc88714345d2_ContentBits">
    <vt:lpwstr>0</vt:lpwstr>
  </property>
</Properties>
</file>